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5"/>
  </p:notesMasterIdLst>
  <p:sldIdLst>
    <p:sldId id="278" r:id="rId3"/>
    <p:sldId id="277" r:id="rId4"/>
    <p:sldId id="256" r:id="rId5"/>
    <p:sldId id="257" r:id="rId6"/>
    <p:sldId id="259" r:id="rId7"/>
    <p:sldId id="260" r:id="rId8"/>
    <p:sldId id="258"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0A0F"/>
    <a:srgbClr val="FF99FF"/>
    <a:srgbClr val="99FF99"/>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586" autoAdjust="0"/>
  </p:normalViewPr>
  <p:slideViewPr>
    <p:cSldViewPr>
      <p:cViewPr varScale="1">
        <p:scale>
          <a:sx n="83" d="100"/>
          <a:sy n="83" d="100"/>
        </p:scale>
        <p:origin x="-450"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13.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D4AE1B-77BF-45DA-9195-C68AF42EB727}" type="doc">
      <dgm:prSet loTypeId="urn:microsoft.com/office/officeart/2005/8/layout/target3" loCatId="relationship" qsTypeId="urn:microsoft.com/office/officeart/2005/8/quickstyle/simple1" qsCatId="simple" csTypeId="urn:microsoft.com/office/officeart/2005/8/colors/colorful5" csCatId="colorful" phldr="1"/>
      <dgm:spPr/>
      <dgm:t>
        <a:bodyPr/>
        <a:lstStyle/>
        <a:p>
          <a:endParaRPr lang="en-AU"/>
        </a:p>
      </dgm:t>
    </dgm:pt>
    <dgm:pt modelId="{FBA985F8-9930-4E37-A407-F1691B748A15}">
      <dgm:prSet phldrT="[Text]"/>
      <dgm:spPr/>
      <dgm:t>
        <a:bodyPr/>
        <a:lstStyle/>
        <a:p>
          <a:r>
            <a:rPr lang="en-AU" dirty="0" smtClean="0"/>
            <a:t>Supporting quality teaching and school leadership</a:t>
          </a:r>
          <a:endParaRPr lang="en-AU" dirty="0"/>
        </a:p>
      </dgm:t>
    </dgm:pt>
    <dgm:pt modelId="{7133EC89-B3B0-4ADE-8460-9E7DCE398475}" type="parTrans" cxnId="{0CF9C4FA-68C1-4EE9-910E-1C102046E70C}">
      <dgm:prSet/>
      <dgm:spPr/>
      <dgm:t>
        <a:bodyPr/>
        <a:lstStyle/>
        <a:p>
          <a:endParaRPr lang="en-AU"/>
        </a:p>
      </dgm:t>
    </dgm:pt>
    <dgm:pt modelId="{F0BEED96-01B4-433F-BCE0-7D478C472E7C}" type="sibTrans" cxnId="{0CF9C4FA-68C1-4EE9-910E-1C102046E70C}">
      <dgm:prSet/>
      <dgm:spPr/>
      <dgm:t>
        <a:bodyPr/>
        <a:lstStyle/>
        <a:p>
          <a:endParaRPr lang="en-AU"/>
        </a:p>
      </dgm:t>
    </dgm:pt>
    <dgm:pt modelId="{0BDE0540-556B-494A-9F95-4420E18ADF72}">
      <dgm:prSet phldrT="[Text]"/>
      <dgm:spPr/>
      <dgm:t>
        <a:bodyPr/>
        <a:lstStyle/>
        <a:p>
          <a:r>
            <a:rPr lang="en-AU" dirty="0" smtClean="0"/>
            <a:t>Promoting world-class curriculum and assessment </a:t>
          </a:r>
          <a:endParaRPr lang="en-AU" dirty="0"/>
        </a:p>
      </dgm:t>
    </dgm:pt>
    <dgm:pt modelId="{813BA9CF-C8C9-4D42-9002-3A496AC58CA9}" type="parTrans" cxnId="{9C1EBCC1-1289-48DF-80D6-49EC1C488937}">
      <dgm:prSet/>
      <dgm:spPr/>
      <dgm:t>
        <a:bodyPr/>
        <a:lstStyle/>
        <a:p>
          <a:endParaRPr lang="en-AU"/>
        </a:p>
      </dgm:t>
    </dgm:pt>
    <dgm:pt modelId="{FD954473-4BC4-40D9-9A58-3723C7DB1302}" type="sibTrans" cxnId="{9C1EBCC1-1289-48DF-80D6-49EC1C488937}">
      <dgm:prSet/>
      <dgm:spPr/>
      <dgm:t>
        <a:bodyPr/>
        <a:lstStyle/>
        <a:p>
          <a:endParaRPr lang="en-AU"/>
        </a:p>
      </dgm:t>
    </dgm:pt>
    <dgm:pt modelId="{9C163DD7-CE90-4477-AED8-F44BD60DB420}">
      <dgm:prSet phldrT="[Text]"/>
      <dgm:spPr/>
      <dgm:t>
        <a:bodyPr/>
        <a:lstStyle/>
        <a:p>
          <a:r>
            <a:rPr lang="en-AU" dirty="0" smtClean="0"/>
            <a:t>Strengthening accountability and transparency</a:t>
          </a:r>
          <a:endParaRPr lang="en-AU" dirty="0"/>
        </a:p>
      </dgm:t>
    </dgm:pt>
    <dgm:pt modelId="{EB7085BC-9E93-4A84-B919-9EE5E327EE5B}" type="parTrans" cxnId="{854B3841-377B-45DD-8F0D-344971419EC9}">
      <dgm:prSet/>
      <dgm:spPr/>
      <dgm:t>
        <a:bodyPr/>
        <a:lstStyle/>
        <a:p>
          <a:endParaRPr lang="en-AU"/>
        </a:p>
      </dgm:t>
    </dgm:pt>
    <dgm:pt modelId="{6A126C0B-B887-496C-B590-BADE7AB22438}" type="sibTrans" cxnId="{854B3841-377B-45DD-8F0D-344971419EC9}">
      <dgm:prSet/>
      <dgm:spPr/>
      <dgm:t>
        <a:bodyPr/>
        <a:lstStyle/>
        <a:p>
          <a:endParaRPr lang="en-AU"/>
        </a:p>
      </dgm:t>
    </dgm:pt>
    <dgm:pt modelId="{EC231A85-1A72-45B6-ACD8-D2A5DF41A29D}">
      <dgm:prSet phldrT="[Text]" phldr="1"/>
      <dgm:spPr/>
      <dgm:t>
        <a:bodyPr/>
        <a:lstStyle/>
        <a:p>
          <a:endParaRPr lang="en-AU" dirty="0"/>
        </a:p>
      </dgm:t>
    </dgm:pt>
    <dgm:pt modelId="{E9F0D880-F23A-4ABF-8758-6A4D8FF7CE12}" type="sibTrans" cxnId="{0EC46DF9-CA89-4B1E-9F49-F2EF87B94D29}">
      <dgm:prSet/>
      <dgm:spPr/>
      <dgm:t>
        <a:bodyPr/>
        <a:lstStyle/>
        <a:p>
          <a:endParaRPr lang="en-AU"/>
        </a:p>
      </dgm:t>
    </dgm:pt>
    <dgm:pt modelId="{A13CFA36-46A1-4490-97EB-98DD9EAF62A8}" type="parTrans" cxnId="{0EC46DF9-CA89-4B1E-9F49-F2EF87B94D29}">
      <dgm:prSet/>
      <dgm:spPr/>
      <dgm:t>
        <a:bodyPr/>
        <a:lstStyle/>
        <a:p>
          <a:endParaRPr lang="en-AU"/>
        </a:p>
      </dgm:t>
    </dgm:pt>
    <dgm:pt modelId="{5D18E232-25D5-4BE0-AAAB-6BF1C44A595C}">
      <dgm:prSet phldrT="[Text]" phldr="1"/>
      <dgm:spPr/>
      <dgm:t>
        <a:bodyPr/>
        <a:lstStyle/>
        <a:p>
          <a:endParaRPr lang="en-AU" dirty="0"/>
        </a:p>
      </dgm:t>
    </dgm:pt>
    <dgm:pt modelId="{1D5D9A3A-C79A-4541-8353-53FBEF6E0079}" type="sibTrans" cxnId="{B750BF77-E4F7-4DDE-8D36-5610F8181E16}">
      <dgm:prSet/>
      <dgm:spPr/>
      <dgm:t>
        <a:bodyPr/>
        <a:lstStyle/>
        <a:p>
          <a:endParaRPr lang="en-AU"/>
        </a:p>
      </dgm:t>
    </dgm:pt>
    <dgm:pt modelId="{E965B36B-B4E0-4DEA-8519-B99637503B57}" type="parTrans" cxnId="{B750BF77-E4F7-4DDE-8D36-5610F8181E16}">
      <dgm:prSet/>
      <dgm:spPr/>
      <dgm:t>
        <a:bodyPr/>
        <a:lstStyle/>
        <a:p>
          <a:endParaRPr lang="en-AU"/>
        </a:p>
      </dgm:t>
    </dgm:pt>
    <dgm:pt modelId="{8FB1FFC5-151F-4387-BB3B-B7D7EEAC22E3}" type="pres">
      <dgm:prSet presAssocID="{D4D4AE1B-77BF-45DA-9195-C68AF42EB727}" presName="Name0" presStyleCnt="0">
        <dgm:presLayoutVars>
          <dgm:chMax val="7"/>
          <dgm:dir/>
          <dgm:animLvl val="lvl"/>
          <dgm:resizeHandles val="exact"/>
        </dgm:presLayoutVars>
      </dgm:prSet>
      <dgm:spPr/>
    </dgm:pt>
    <dgm:pt modelId="{AEDE584B-64DA-4834-98F3-17EBD72F73A3}" type="pres">
      <dgm:prSet presAssocID="{FBA985F8-9930-4E37-A407-F1691B748A15}" presName="circle1" presStyleLbl="node1" presStyleIdx="0" presStyleCnt="3"/>
      <dgm:spPr/>
    </dgm:pt>
    <dgm:pt modelId="{E2F8E9EA-917F-4EA7-BA47-C3CE116D3EC8}" type="pres">
      <dgm:prSet presAssocID="{FBA985F8-9930-4E37-A407-F1691B748A15}" presName="space" presStyleCnt="0"/>
      <dgm:spPr/>
    </dgm:pt>
    <dgm:pt modelId="{79C5E63B-2C9C-4FA6-A624-5BFE136DF568}" type="pres">
      <dgm:prSet presAssocID="{FBA985F8-9930-4E37-A407-F1691B748A15}" presName="rect1" presStyleLbl="alignAcc1" presStyleIdx="0" presStyleCnt="3"/>
      <dgm:spPr/>
      <dgm:t>
        <a:bodyPr/>
        <a:lstStyle/>
        <a:p>
          <a:endParaRPr lang="en-AU"/>
        </a:p>
      </dgm:t>
    </dgm:pt>
    <dgm:pt modelId="{9377431E-0B32-4776-99BB-E0D74B4B1786}" type="pres">
      <dgm:prSet presAssocID="{0BDE0540-556B-494A-9F95-4420E18ADF72}" presName="vertSpace2" presStyleLbl="node1" presStyleIdx="0" presStyleCnt="3"/>
      <dgm:spPr/>
    </dgm:pt>
    <dgm:pt modelId="{BDD0EF9D-119C-4783-9765-AED0E4E392E3}" type="pres">
      <dgm:prSet presAssocID="{0BDE0540-556B-494A-9F95-4420E18ADF72}" presName="circle2" presStyleLbl="node1" presStyleIdx="1" presStyleCnt="3"/>
      <dgm:spPr/>
    </dgm:pt>
    <dgm:pt modelId="{53E24F42-C62B-4EDF-984F-D2996B67988F}" type="pres">
      <dgm:prSet presAssocID="{0BDE0540-556B-494A-9F95-4420E18ADF72}" presName="rect2" presStyleLbl="alignAcc1" presStyleIdx="1" presStyleCnt="3"/>
      <dgm:spPr/>
      <dgm:t>
        <a:bodyPr/>
        <a:lstStyle/>
        <a:p>
          <a:endParaRPr lang="en-AU"/>
        </a:p>
      </dgm:t>
    </dgm:pt>
    <dgm:pt modelId="{4D71EDF5-FB6B-4650-8243-334770C6BA54}" type="pres">
      <dgm:prSet presAssocID="{9C163DD7-CE90-4477-AED8-F44BD60DB420}" presName="vertSpace3" presStyleLbl="node1" presStyleIdx="1" presStyleCnt="3"/>
      <dgm:spPr/>
    </dgm:pt>
    <dgm:pt modelId="{679731E3-EC7F-4AAE-A8FB-30A6956F7C66}" type="pres">
      <dgm:prSet presAssocID="{9C163DD7-CE90-4477-AED8-F44BD60DB420}" presName="circle3" presStyleLbl="node1" presStyleIdx="2" presStyleCnt="3"/>
      <dgm:spPr/>
    </dgm:pt>
    <dgm:pt modelId="{B493E352-E4A3-4123-87CE-32978A7B42E7}" type="pres">
      <dgm:prSet presAssocID="{9C163DD7-CE90-4477-AED8-F44BD60DB420}" presName="rect3" presStyleLbl="alignAcc1" presStyleIdx="2" presStyleCnt="3"/>
      <dgm:spPr/>
      <dgm:t>
        <a:bodyPr/>
        <a:lstStyle/>
        <a:p>
          <a:endParaRPr lang="en-AU"/>
        </a:p>
      </dgm:t>
    </dgm:pt>
    <dgm:pt modelId="{B26F096C-5D1C-47E9-A19C-92F1E5816B34}" type="pres">
      <dgm:prSet presAssocID="{FBA985F8-9930-4E37-A407-F1691B748A15}" presName="rect1ParTx" presStyleLbl="alignAcc1" presStyleIdx="2" presStyleCnt="3">
        <dgm:presLayoutVars>
          <dgm:chMax val="1"/>
          <dgm:bulletEnabled val="1"/>
        </dgm:presLayoutVars>
      </dgm:prSet>
      <dgm:spPr/>
      <dgm:t>
        <a:bodyPr/>
        <a:lstStyle/>
        <a:p>
          <a:endParaRPr lang="en-AU"/>
        </a:p>
      </dgm:t>
    </dgm:pt>
    <dgm:pt modelId="{B263D36A-5B8D-4EF3-87C5-6CA4A622D505}" type="pres">
      <dgm:prSet presAssocID="{FBA985F8-9930-4E37-A407-F1691B748A15}" presName="rect1ChTx" presStyleLbl="alignAcc1" presStyleIdx="2" presStyleCnt="3">
        <dgm:presLayoutVars>
          <dgm:bulletEnabled val="1"/>
        </dgm:presLayoutVars>
      </dgm:prSet>
      <dgm:spPr>
        <a:blipFill rotWithShape="0">
          <a:blip xmlns:r="http://schemas.openxmlformats.org/officeDocument/2006/relationships" r:embed="rId1"/>
          <a:stretch>
            <a:fillRect/>
          </a:stretch>
        </a:blipFill>
      </dgm:spPr>
      <dgm:t>
        <a:bodyPr/>
        <a:lstStyle/>
        <a:p>
          <a:endParaRPr lang="en-AU"/>
        </a:p>
      </dgm:t>
    </dgm:pt>
    <dgm:pt modelId="{1B7AC51E-06A6-4582-A4F4-6CC159E11A2A}" type="pres">
      <dgm:prSet presAssocID="{0BDE0540-556B-494A-9F95-4420E18ADF72}" presName="rect2ParTx" presStyleLbl="alignAcc1" presStyleIdx="2" presStyleCnt="3">
        <dgm:presLayoutVars>
          <dgm:chMax val="1"/>
          <dgm:bulletEnabled val="1"/>
        </dgm:presLayoutVars>
      </dgm:prSet>
      <dgm:spPr/>
      <dgm:t>
        <a:bodyPr/>
        <a:lstStyle/>
        <a:p>
          <a:endParaRPr lang="en-AU"/>
        </a:p>
      </dgm:t>
    </dgm:pt>
    <dgm:pt modelId="{43656E10-67EE-4341-8F4C-9D4EEF45AD38}" type="pres">
      <dgm:prSet presAssocID="{0BDE0540-556B-494A-9F95-4420E18ADF72}" presName="rect2ChTx" presStyleLbl="alignAcc1" presStyleIdx="2" presStyleCnt="3">
        <dgm:presLayoutVars>
          <dgm:bulletEnabled val="1"/>
        </dgm:presLayoutVars>
      </dgm:prSet>
      <dgm:spPr/>
      <dgm:t>
        <a:bodyPr/>
        <a:lstStyle/>
        <a:p>
          <a:endParaRPr lang="en-AU"/>
        </a:p>
      </dgm:t>
    </dgm:pt>
    <dgm:pt modelId="{3A6BB9C8-442E-475D-B322-02595BC968ED}" type="pres">
      <dgm:prSet presAssocID="{9C163DD7-CE90-4477-AED8-F44BD60DB420}" presName="rect3ParTx" presStyleLbl="alignAcc1" presStyleIdx="2" presStyleCnt="3">
        <dgm:presLayoutVars>
          <dgm:chMax val="1"/>
          <dgm:bulletEnabled val="1"/>
        </dgm:presLayoutVars>
      </dgm:prSet>
      <dgm:spPr/>
      <dgm:t>
        <a:bodyPr/>
        <a:lstStyle/>
        <a:p>
          <a:endParaRPr lang="en-AU"/>
        </a:p>
      </dgm:t>
    </dgm:pt>
    <dgm:pt modelId="{4DB811E9-3AD0-48BD-98B9-BC22292136BC}" type="pres">
      <dgm:prSet presAssocID="{9C163DD7-CE90-4477-AED8-F44BD60DB420}" presName="rect3ChTx" presStyleLbl="alignAcc1" presStyleIdx="2" presStyleCnt="3" custScaleY="75202">
        <dgm:presLayoutVars>
          <dgm:bulletEnabled val="1"/>
        </dgm:presLayoutVars>
      </dgm:prSet>
      <dgm:spPr/>
      <dgm:t>
        <a:bodyPr/>
        <a:lstStyle/>
        <a:p>
          <a:endParaRPr lang="en-AU"/>
        </a:p>
      </dgm:t>
    </dgm:pt>
  </dgm:ptLst>
  <dgm:cxnLst>
    <dgm:cxn modelId="{854B3841-377B-45DD-8F0D-344971419EC9}" srcId="{D4D4AE1B-77BF-45DA-9195-C68AF42EB727}" destId="{9C163DD7-CE90-4477-AED8-F44BD60DB420}" srcOrd="2" destOrd="0" parTransId="{EB7085BC-9E93-4A84-B919-9EE5E327EE5B}" sibTransId="{6A126C0B-B887-496C-B590-BADE7AB22438}"/>
    <dgm:cxn modelId="{3FC7C33D-1379-4FCE-A6E9-9C41E589BC16}" type="presOf" srcId="{0BDE0540-556B-494A-9F95-4420E18ADF72}" destId="{1B7AC51E-06A6-4582-A4F4-6CC159E11A2A}" srcOrd="1" destOrd="0" presId="urn:microsoft.com/office/officeart/2005/8/layout/target3"/>
    <dgm:cxn modelId="{08D18669-093D-4880-BD07-73FA4427CA83}" type="presOf" srcId="{0BDE0540-556B-494A-9F95-4420E18ADF72}" destId="{53E24F42-C62B-4EDF-984F-D2996B67988F}" srcOrd="0" destOrd="0" presId="urn:microsoft.com/office/officeart/2005/8/layout/target3"/>
    <dgm:cxn modelId="{52B24A63-E953-45A8-8D72-48D13CBDC5B5}" type="presOf" srcId="{9C163DD7-CE90-4477-AED8-F44BD60DB420}" destId="{3A6BB9C8-442E-475D-B322-02595BC968ED}" srcOrd="1" destOrd="0" presId="urn:microsoft.com/office/officeart/2005/8/layout/target3"/>
    <dgm:cxn modelId="{6B80F397-C313-4672-9B29-2D8168F3AC32}" type="presOf" srcId="{5D18E232-25D5-4BE0-AAAB-6BF1C44A595C}" destId="{4DB811E9-3AD0-48BD-98B9-BC22292136BC}" srcOrd="0" destOrd="0" presId="urn:microsoft.com/office/officeart/2005/8/layout/target3"/>
    <dgm:cxn modelId="{4A71A7E3-2857-474D-9F78-447A0313A51A}" type="presOf" srcId="{FBA985F8-9930-4E37-A407-F1691B748A15}" destId="{79C5E63B-2C9C-4FA6-A624-5BFE136DF568}" srcOrd="0" destOrd="0" presId="urn:microsoft.com/office/officeart/2005/8/layout/target3"/>
    <dgm:cxn modelId="{B750BF77-E4F7-4DDE-8D36-5610F8181E16}" srcId="{9C163DD7-CE90-4477-AED8-F44BD60DB420}" destId="{5D18E232-25D5-4BE0-AAAB-6BF1C44A595C}" srcOrd="0" destOrd="0" parTransId="{E965B36B-B4E0-4DEA-8519-B99637503B57}" sibTransId="{1D5D9A3A-C79A-4541-8353-53FBEF6E0079}"/>
    <dgm:cxn modelId="{8F44E5E2-2953-4E28-B183-1E74ABD824EB}" type="presOf" srcId="{FBA985F8-9930-4E37-A407-F1691B748A15}" destId="{B26F096C-5D1C-47E9-A19C-92F1E5816B34}" srcOrd="1" destOrd="0" presId="urn:microsoft.com/office/officeart/2005/8/layout/target3"/>
    <dgm:cxn modelId="{0EC46DF9-CA89-4B1E-9F49-F2EF87B94D29}" srcId="{9C163DD7-CE90-4477-AED8-F44BD60DB420}" destId="{EC231A85-1A72-45B6-ACD8-D2A5DF41A29D}" srcOrd="1" destOrd="0" parTransId="{A13CFA36-46A1-4490-97EB-98DD9EAF62A8}" sibTransId="{E9F0D880-F23A-4ABF-8758-6A4D8FF7CE12}"/>
    <dgm:cxn modelId="{9C1EBCC1-1289-48DF-80D6-49EC1C488937}" srcId="{D4D4AE1B-77BF-45DA-9195-C68AF42EB727}" destId="{0BDE0540-556B-494A-9F95-4420E18ADF72}" srcOrd="1" destOrd="0" parTransId="{813BA9CF-C8C9-4D42-9002-3A496AC58CA9}" sibTransId="{FD954473-4BC4-40D9-9A58-3723C7DB1302}"/>
    <dgm:cxn modelId="{0CF9C4FA-68C1-4EE9-910E-1C102046E70C}" srcId="{D4D4AE1B-77BF-45DA-9195-C68AF42EB727}" destId="{FBA985F8-9930-4E37-A407-F1691B748A15}" srcOrd="0" destOrd="0" parTransId="{7133EC89-B3B0-4ADE-8460-9E7DCE398475}" sibTransId="{F0BEED96-01B4-433F-BCE0-7D478C472E7C}"/>
    <dgm:cxn modelId="{27D4EC3A-91C9-49A9-B443-228BB3FA71E9}" type="presOf" srcId="{9C163DD7-CE90-4477-AED8-F44BD60DB420}" destId="{B493E352-E4A3-4123-87CE-32978A7B42E7}" srcOrd="0" destOrd="0" presId="urn:microsoft.com/office/officeart/2005/8/layout/target3"/>
    <dgm:cxn modelId="{9633A243-8473-4AA9-8C97-D8CB4F8DD6C7}" type="presOf" srcId="{EC231A85-1A72-45B6-ACD8-D2A5DF41A29D}" destId="{4DB811E9-3AD0-48BD-98B9-BC22292136BC}" srcOrd="0" destOrd="1" presId="urn:microsoft.com/office/officeart/2005/8/layout/target3"/>
    <dgm:cxn modelId="{935D1FDA-8AAF-41A0-AC45-9012EE0D0353}" type="presOf" srcId="{D4D4AE1B-77BF-45DA-9195-C68AF42EB727}" destId="{8FB1FFC5-151F-4387-BB3B-B7D7EEAC22E3}" srcOrd="0" destOrd="0" presId="urn:microsoft.com/office/officeart/2005/8/layout/target3"/>
    <dgm:cxn modelId="{BBFF8E50-44A1-43AA-A719-CC1C97A1B899}" type="presParOf" srcId="{8FB1FFC5-151F-4387-BB3B-B7D7EEAC22E3}" destId="{AEDE584B-64DA-4834-98F3-17EBD72F73A3}" srcOrd="0" destOrd="0" presId="urn:microsoft.com/office/officeart/2005/8/layout/target3"/>
    <dgm:cxn modelId="{81207153-0769-484D-9888-B420697AAA16}" type="presParOf" srcId="{8FB1FFC5-151F-4387-BB3B-B7D7EEAC22E3}" destId="{E2F8E9EA-917F-4EA7-BA47-C3CE116D3EC8}" srcOrd="1" destOrd="0" presId="urn:microsoft.com/office/officeart/2005/8/layout/target3"/>
    <dgm:cxn modelId="{452D3CFE-EE40-4348-AE00-F970C7777AA0}" type="presParOf" srcId="{8FB1FFC5-151F-4387-BB3B-B7D7EEAC22E3}" destId="{79C5E63B-2C9C-4FA6-A624-5BFE136DF568}" srcOrd="2" destOrd="0" presId="urn:microsoft.com/office/officeart/2005/8/layout/target3"/>
    <dgm:cxn modelId="{EA3FAB5B-8857-4DA4-B8DA-744FBBC176A5}" type="presParOf" srcId="{8FB1FFC5-151F-4387-BB3B-B7D7EEAC22E3}" destId="{9377431E-0B32-4776-99BB-E0D74B4B1786}" srcOrd="3" destOrd="0" presId="urn:microsoft.com/office/officeart/2005/8/layout/target3"/>
    <dgm:cxn modelId="{ABDE3E35-C708-44CE-82A6-01ACB9D574A8}" type="presParOf" srcId="{8FB1FFC5-151F-4387-BB3B-B7D7EEAC22E3}" destId="{BDD0EF9D-119C-4783-9765-AED0E4E392E3}" srcOrd="4" destOrd="0" presId="urn:microsoft.com/office/officeart/2005/8/layout/target3"/>
    <dgm:cxn modelId="{01BC6A96-5A7D-4FE1-B345-96F56FE586DD}" type="presParOf" srcId="{8FB1FFC5-151F-4387-BB3B-B7D7EEAC22E3}" destId="{53E24F42-C62B-4EDF-984F-D2996B67988F}" srcOrd="5" destOrd="0" presId="urn:microsoft.com/office/officeart/2005/8/layout/target3"/>
    <dgm:cxn modelId="{D69CE670-4C12-40C1-AC88-CE7EC0941930}" type="presParOf" srcId="{8FB1FFC5-151F-4387-BB3B-B7D7EEAC22E3}" destId="{4D71EDF5-FB6B-4650-8243-334770C6BA54}" srcOrd="6" destOrd="0" presId="urn:microsoft.com/office/officeart/2005/8/layout/target3"/>
    <dgm:cxn modelId="{A0B95677-565A-4328-B72B-41361EB8CBD7}" type="presParOf" srcId="{8FB1FFC5-151F-4387-BB3B-B7D7EEAC22E3}" destId="{679731E3-EC7F-4AAE-A8FB-30A6956F7C66}" srcOrd="7" destOrd="0" presId="urn:microsoft.com/office/officeart/2005/8/layout/target3"/>
    <dgm:cxn modelId="{4205CE03-45C9-499B-AECB-83E7BD1BF2CF}" type="presParOf" srcId="{8FB1FFC5-151F-4387-BB3B-B7D7EEAC22E3}" destId="{B493E352-E4A3-4123-87CE-32978A7B42E7}" srcOrd="8" destOrd="0" presId="urn:microsoft.com/office/officeart/2005/8/layout/target3"/>
    <dgm:cxn modelId="{BA8D71E5-B885-49E8-9BD4-DF95134172C6}" type="presParOf" srcId="{8FB1FFC5-151F-4387-BB3B-B7D7EEAC22E3}" destId="{B26F096C-5D1C-47E9-A19C-92F1E5816B34}" srcOrd="9" destOrd="0" presId="urn:microsoft.com/office/officeart/2005/8/layout/target3"/>
    <dgm:cxn modelId="{E28705B9-0863-435A-85DA-C10EB4F0CC9F}" type="presParOf" srcId="{8FB1FFC5-151F-4387-BB3B-B7D7EEAC22E3}" destId="{B263D36A-5B8D-4EF3-87C5-6CA4A622D505}" srcOrd="10" destOrd="0" presId="urn:microsoft.com/office/officeart/2005/8/layout/target3"/>
    <dgm:cxn modelId="{05DF7A80-104D-4FBE-9BB9-33E946CFF61C}" type="presParOf" srcId="{8FB1FFC5-151F-4387-BB3B-B7D7EEAC22E3}" destId="{1B7AC51E-06A6-4582-A4F4-6CC159E11A2A}" srcOrd="11" destOrd="0" presId="urn:microsoft.com/office/officeart/2005/8/layout/target3"/>
    <dgm:cxn modelId="{12FF1F53-86E7-4473-9311-A3CE61A91EF6}" type="presParOf" srcId="{8FB1FFC5-151F-4387-BB3B-B7D7EEAC22E3}" destId="{43656E10-67EE-4341-8F4C-9D4EEF45AD38}" srcOrd="12" destOrd="0" presId="urn:microsoft.com/office/officeart/2005/8/layout/target3"/>
    <dgm:cxn modelId="{158113E6-82D8-4935-87F0-2D44E8CDED18}" type="presParOf" srcId="{8FB1FFC5-151F-4387-BB3B-B7D7EEAC22E3}" destId="{3A6BB9C8-442E-475D-B322-02595BC968ED}" srcOrd="13" destOrd="0" presId="urn:microsoft.com/office/officeart/2005/8/layout/target3"/>
    <dgm:cxn modelId="{9F51AFE5-0FAA-4E90-990B-DDA4EC8E3CB6}" type="presParOf" srcId="{8FB1FFC5-151F-4387-BB3B-B7D7EEAC22E3}" destId="{4DB811E9-3AD0-48BD-98B9-BC22292136BC}" srcOrd="14"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511A88A-23A9-4871-88A6-F8FF295CC2D4}" type="doc">
      <dgm:prSet loTypeId="urn:microsoft.com/office/officeart/2011/layout/InterconnectedBlockProcess" loCatId="process" qsTypeId="urn:microsoft.com/office/officeart/2005/8/quickstyle/simple1" qsCatId="simple" csTypeId="urn:microsoft.com/office/officeart/2005/8/colors/colorful5" csCatId="colorful" phldr="1"/>
      <dgm:spPr/>
      <dgm:t>
        <a:bodyPr/>
        <a:lstStyle/>
        <a:p>
          <a:endParaRPr lang="en-AU"/>
        </a:p>
      </dgm:t>
    </dgm:pt>
    <dgm:pt modelId="{C8A7105B-469B-43C3-9141-5BFD1E154190}">
      <dgm:prSet phldrT="[Text]"/>
      <dgm:spPr/>
      <dgm:t>
        <a:bodyPr/>
        <a:lstStyle/>
        <a:p>
          <a:r>
            <a:rPr lang="en-AU" b="1" dirty="0" smtClean="0">
              <a:solidFill>
                <a:srgbClr val="C00000"/>
              </a:solidFill>
            </a:rPr>
            <a:t>The Principal</a:t>
          </a:r>
          <a:endParaRPr lang="en-AU" b="1" dirty="0">
            <a:solidFill>
              <a:srgbClr val="C00000"/>
            </a:solidFill>
          </a:endParaRPr>
        </a:p>
      </dgm:t>
    </dgm:pt>
    <dgm:pt modelId="{5A02E67B-4325-4EDD-8F09-A2C44CD078FB}" type="parTrans" cxnId="{771A58E9-BB4B-4C32-A393-B65797091CEB}">
      <dgm:prSet/>
      <dgm:spPr/>
      <dgm:t>
        <a:bodyPr/>
        <a:lstStyle/>
        <a:p>
          <a:endParaRPr lang="en-AU"/>
        </a:p>
      </dgm:t>
    </dgm:pt>
    <dgm:pt modelId="{C5A833F1-B5FF-4688-892B-F3C0D809A98A}" type="sibTrans" cxnId="{771A58E9-BB4B-4C32-A393-B65797091CEB}">
      <dgm:prSet/>
      <dgm:spPr/>
      <dgm:t>
        <a:bodyPr/>
        <a:lstStyle/>
        <a:p>
          <a:endParaRPr lang="en-AU"/>
        </a:p>
      </dgm:t>
    </dgm:pt>
    <dgm:pt modelId="{D4E4308D-19F2-46A9-8AD8-561FCE8C3614}">
      <dgm:prSet phldrT="[Text]" phldr="1"/>
      <dgm:spPr/>
      <dgm:t>
        <a:bodyPr/>
        <a:lstStyle/>
        <a:p>
          <a:pPr algn="r"/>
          <a:endParaRPr lang="en-AU" sz="1300" dirty="0"/>
        </a:p>
      </dgm:t>
    </dgm:pt>
    <dgm:pt modelId="{564599DE-C42B-4113-A0E6-2E57EC5AF8D7}" type="parTrans" cxnId="{792A97BA-1AC2-43C2-82C1-6EC3FD0818E4}">
      <dgm:prSet/>
      <dgm:spPr/>
      <dgm:t>
        <a:bodyPr/>
        <a:lstStyle/>
        <a:p>
          <a:endParaRPr lang="en-AU"/>
        </a:p>
      </dgm:t>
    </dgm:pt>
    <dgm:pt modelId="{45114332-A2BD-4A4F-A967-AA8C4E896F98}" type="sibTrans" cxnId="{792A97BA-1AC2-43C2-82C1-6EC3FD0818E4}">
      <dgm:prSet/>
      <dgm:spPr/>
      <dgm:t>
        <a:bodyPr/>
        <a:lstStyle/>
        <a:p>
          <a:endParaRPr lang="en-AU"/>
        </a:p>
      </dgm:t>
    </dgm:pt>
    <dgm:pt modelId="{5653F2C3-0783-4F50-9A05-740BFDE7A145}">
      <dgm:prSet phldrT="[Text]"/>
      <dgm:spPr/>
      <dgm:t>
        <a:bodyPr/>
        <a:lstStyle/>
        <a:p>
          <a:r>
            <a:rPr lang="en-AU" b="1" dirty="0" smtClean="0">
              <a:solidFill>
                <a:srgbClr val="C00000"/>
              </a:solidFill>
            </a:rPr>
            <a:t>The Executive</a:t>
          </a:r>
          <a:endParaRPr lang="en-AU" b="1" dirty="0">
            <a:solidFill>
              <a:srgbClr val="C00000"/>
            </a:solidFill>
          </a:endParaRPr>
        </a:p>
      </dgm:t>
    </dgm:pt>
    <dgm:pt modelId="{DA922F41-E9E0-4F36-A960-3734348766BB}" type="parTrans" cxnId="{AF3D0656-4965-4677-89EE-1255712994AD}">
      <dgm:prSet/>
      <dgm:spPr/>
      <dgm:t>
        <a:bodyPr/>
        <a:lstStyle/>
        <a:p>
          <a:endParaRPr lang="en-AU"/>
        </a:p>
      </dgm:t>
    </dgm:pt>
    <dgm:pt modelId="{9F4E2059-4CDC-4D88-B777-1D1A639B2B53}" type="sibTrans" cxnId="{AF3D0656-4965-4677-89EE-1255712994AD}">
      <dgm:prSet/>
      <dgm:spPr/>
      <dgm:t>
        <a:bodyPr/>
        <a:lstStyle/>
        <a:p>
          <a:endParaRPr lang="en-AU"/>
        </a:p>
      </dgm:t>
    </dgm:pt>
    <dgm:pt modelId="{47EF73EA-096B-41AA-BCBA-01D6BA1A762B}">
      <dgm:prSet phldrT="[Text]" phldr="1"/>
      <dgm:spPr/>
      <dgm:t>
        <a:bodyPr/>
        <a:lstStyle/>
        <a:p>
          <a:pPr algn="r"/>
          <a:endParaRPr lang="en-AU" dirty="0"/>
        </a:p>
      </dgm:t>
    </dgm:pt>
    <dgm:pt modelId="{13C6579B-C5FF-4853-B248-73093C350C80}" type="parTrans" cxnId="{FA1A74FB-48BF-427E-9291-E24A05AECA45}">
      <dgm:prSet/>
      <dgm:spPr/>
      <dgm:t>
        <a:bodyPr/>
        <a:lstStyle/>
        <a:p>
          <a:endParaRPr lang="en-AU"/>
        </a:p>
      </dgm:t>
    </dgm:pt>
    <dgm:pt modelId="{88D2255E-B3C4-4C8B-BF79-30DCC67DDF41}" type="sibTrans" cxnId="{FA1A74FB-48BF-427E-9291-E24A05AECA45}">
      <dgm:prSet/>
      <dgm:spPr/>
      <dgm:t>
        <a:bodyPr/>
        <a:lstStyle/>
        <a:p>
          <a:endParaRPr lang="en-AU"/>
        </a:p>
      </dgm:t>
    </dgm:pt>
    <dgm:pt modelId="{AB7B1905-9FC7-474B-939E-0A3BB256AE41}">
      <dgm:prSet phldrT="[Text]"/>
      <dgm:spPr/>
      <dgm:t>
        <a:bodyPr/>
        <a:lstStyle/>
        <a:p>
          <a:r>
            <a:rPr lang="en-AU" b="1" dirty="0" smtClean="0">
              <a:solidFill>
                <a:srgbClr val="C00000"/>
              </a:solidFill>
            </a:rPr>
            <a:t>The Teacher</a:t>
          </a:r>
          <a:endParaRPr lang="en-AU" b="1" dirty="0">
            <a:solidFill>
              <a:srgbClr val="C00000"/>
            </a:solidFill>
          </a:endParaRPr>
        </a:p>
      </dgm:t>
    </dgm:pt>
    <dgm:pt modelId="{C78022B6-369D-4DB8-B102-DEE9EF724D5B}" type="parTrans" cxnId="{895A35AD-A6EE-435B-94E5-21E972167AD3}">
      <dgm:prSet/>
      <dgm:spPr/>
      <dgm:t>
        <a:bodyPr/>
        <a:lstStyle/>
        <a:p>
          <a:endParaRPr lang="en-AU"/>
        </a:p>
      </dgm:t>
    </dgm:pt>
    <dgm:pt modelId="{361E1E00-D749-4F9E-8CD4-E1C7401B8D1B}" type="sibTrans" cxnId="{895A35AD-A6EE-435B-94E5-21E972167AD3}">
      <dgm:prSet/>
      <dgm:spPr/>
      <dgm:t>
        <a:bodyPr/>
        <a:lstStyle/>
        <a:p>
          <a:endParaRPr lang="en-AU"/>
        </a:p>
      </dgm:t>
    </dgm:pt>
    <dgm:pt modelId="{0A1E9B64-61B0-4DD5-AF52-9F2FC8D33CBE}">
      <dgm:prSet phldrT="[Text]" custT="1"/>
      <dgm:spPr/>
      <dgm:t>
        <a:bodyPr/>
        <a:lstStyle/>
        <a:p>
          <a:pPr algn="l"/>
          <a:endParaRPr lang="en-AU" sz="1200" b="1" dirty="0" smtClean="0"/>
        </a:p>
        <a:p>
          <a:pPr algn="l"/>
          <a:r>
            <a:rPr lang="en-AU" sz="1200" b="0" dirty="0" smtClean="0"/>
            <a:t>They </a:t>
          </a:r>
          <a:r>
            <a:rPr lang="en-AU" sz="1200" b="1" dirty="0" smtClean="0"/>
            <a:t>design</a:t>
          </a:r>
          <a:r>
            <a:rPr lang="en-AU" sz="1200" b="0" dirty="0" smtClean="0"/>
            <a:t> and </a:t>
          </a:r>
          <a:r>
            <a:rPr lang="en-AU" sz="1200" b="1" dirty="0" smtClean="0"/>
            <a:t>implement </a:t>
          </a:r>
          <a:r>
            <a:rPr lang="en-AU" sz="1200" b="0" dirty="0" smtClean="0"/>
            <a:t>engaging teaching programs that meet curriculum, assessment and reporting requirements. They use </a:t>
          </a:r>
          <a:r>
            <a:rPr lang="en-AU" sz="1200" b="1" dirty="0" smtClean="0"/>
            <a:t>feedback</a:t>
          </a:r>
          <a:r>
            <a:rPr lang="en-AU" sz="1200" b="0" dirty="0" smtClean="0"/>
            <a:t> and assessment to analyse and support their students' knowledge and understanding. Proficient teachers use a </a:t>
          </a:r>
          <a:r>
            <a:rPr lang="en-AU" sz="1200" b="1" dirty="0" smtClean="0"/>
            <a:t>range </a:t>
          </a:r>
          <a:r>
            <a:rPr lang="en-AU" sz="1200" b="0" dirty="0" smtClean="0"/>
            <a:t>of sources, including student results, to </a:t>
          </a:r>
          <a:r>
            <a:rPr lang="en-AU" sz="1200" b="1" dirty="0" smtClean="0"/>
            <a:t>evaluate</a:t>
          </a:r>
          <a:r>
            <a:rPr lang="en-AU" sz="1200" b="0" dirty="0" smtClean="0"/>
            <a:t> their teaching and to </a:t>
          </a:r>
          <a:r>
            <a:rPr lang="en-AU" sz="1200" b="1" dirty="0" smtClean="0"/>
            <a:t>adjust</a:t>
          </a:r>
          <a:r>
            <a:rPr lang="en-AU" sz="1200" b="0" dirty="0" smtClean="0"/>
            <a:t> their programs to better </a:t>
          </a:r>
          <a:r>
            <a:rPr lang="en-AU" sz="1200" b="1" dirty="0" smtClean="0"/>
            <a:t>meet</a:t>
          </a:r>
          <a:r>
            <a:rPr lang="en-AU" sz="1200" b="0" dirty="0" smtClean="0"/>
            <a:t> student needs.</a:t>
          </a:r>
          <a:endParaRPr lang="en-AU" sz="1200" b="0" dirty="0"/>
        </a:p>
      </dgm:t>
    </dgm:pt>
    <dgm:pt modelId="{85414E3C-19EB-48F7-A57F-BD1C6DF6C998}" type="parTrans" cxnId="{1F9875E7-0C56-4EDB-8250-D33F17125A69}">
      <dgm:prSet/>
      <dgm:spPr/>
      <dgm:t>
        <a:bodyPr/>
        <a:lstStyle/>
        <a:p>
          <a:endParaRPr lang="en-AU"/>
        </a:p>
      </dgm:t>
    </dgm:pt>
    <dgm:pt modelId="{1147FD49-8A51-44B1-BF92-2065DB035FF0}" type="sibTrans" cxnId="{1F9875E7-0C56-4EDB-8250-D33F17125A69}">
      <dgm:prSet/>
      <dgm:spPr/>
      <dgm:t>
        <a:bodyPr/>
        <a:lstStyle/>
        <a:p>
          <a:endParaRPr lang="en-AU"/>
        </a:p>
      </dgm:t>
    </dgm:pt>
    <dgm:pt modelId="{39BD447D-D07B-4BA5-AD81-6062C8D1DD4B}">
      <dgm:prSet custT="1"/>
      <dgm:spPr/>
      <dgm:t>
        <a:bodyPr/>
        <a:lstStyle/>
        <a:p>
          <a:pPr algn="l"/>
          <a:r>
            <a:rPr lang="en-AU" sz="1400" dirty="0" smtClean="0"/>
            <a:t>Place </a:t>
          </a:r>
          <a:r>
            <a:rPr lang="en-AU" sz="1400" b="1" dirty="0" smtClean="0"/>
            <a:t>learning at the centre </a:t>
          </a:r>
          <a:r>
            <a:rPr lang="en-AU" sz="1400" dirty="0" smtClean="0"/>
            <a:t>of </a:t>
          </a:r>
          <a:r>
            <a:rPr lang="en-AU" sz="1400" b="1" dirty="0" smtClean="0"/>
            <a:t>strategic</a:t>
          </a:r>
          <a:r>
            <a:rPr lang="en-AU" sz="1400" dirty="0" smtClean="0"/>
            <a:t> planning and make sure that there is a </a:t>
          </a:r>
          <a:r>
            <a:rPr lang="en-AU" sz="1400" b="1" dirty="0" smtClean="0"/>
            <a:t>diverse</a:t>
          </a:r>
          <a:r>
            <a:rPr lang="en-AU" sz="1400" dirty="0" smtClean="0"/>
            <a:t> and </a:t>
          </a:r>
          <a:r>
            <a:rPr lang="en-AU" sz="1400" b="1" dirty="0" smtClean="0"/>
            <a:t>flexible </a:t>
          </a:r>
          <a:r>
            <a:rPr lang="en-AU" sz="1400" dirty="0" smtClean="0"/>
            <a:t>curriculum that is supported by </a:t>
          </a:r>
          <a:r>
            <a:rPr lang="en-AU" sz="1400" b="1" dirty="0" smtClean="0"/>
            <a:t>creative, responsive approaches</a:t>
          </a:r>
          <a:r>
            <a:rPr lang="en-AU" sz="1400" dirty="0" smtClean="0"/>
            <a:t> to teaching together with an effective learning environment. </a:t>
          </a:r>
        </a:p>
        <a:p>
          <a:pPr algn="l"/>
          <a:r>
            <a:rPr lang="en-AU" sz="1400" b="1" dirty="0" smtClean="0"/>
            <a:t>Convert</a:t>
          </a:r>
          <a:r>
            <a:rPr lang="en-AU" sz="1400" dirty="0" smtClean="0"/>
            <a:t> the strategic planning into </a:t>
          </a:r>
          <a:r>
            <a:rPr lang="en-AU" sz="1400" b="1" dirty="0" smtClean="0"/>
            <a:t>action</a:t>
          </a:r>
          <a:r>
            <a:rPr lang="en-AU" sz="1400" dirty="0" smtClean="0"/>
            <a:t> in the classroom and in </a:t>
          </a:r>
          <a:r>
            <a:rPr lang="en-AU" sz="1400" b="1" dirty="0" smtClean="0"/>
            <a:t>designing and delivering learning</a:t>
          </a:r>
          <a:r>
            <a:rPr lang="en-AU" sz="1400" dirty="0" smtClean="0"/>
            <a:t>. </a:t>
          </a:r>
        </a:p>
        <a:p>
          <a:pPr algn="l"/>
          <a:r>
            <a:rPr lang="en-AU" sz="1400" b="1" dirty="0" smtClean="0"/>
            <a:t>Develop</a:t>
          </a:r>
          <a:r>
            <a:rPr lang="en-AU" sz="1400" dirty="0" smtClean="0"/>
            <a:t> educational strategies </a:t>
          </a:r>
          <a:r>
            <a:rPr lang="en-AU" sz="1400" b="1" dirty="0" smtClean="0"/>
            <a:t>to secure equity of educational outcomes </a:t>
          </a:r>
          <a:r>
            <a:rPr lang="en-AU" sz="1400" dirty="0" smtClean="0"/>
            <a:t>to </a:t>
          </a:r>
          <a:r>
            <a:rPr lang="en-AU" sz="1400" b="1" dirty="0" smtClean="0"/>
            <a:t>enrich</a:t>
          </a:r>
          <a:r>
            <a:rPr lang="en-AU" sz="1400" dirty="0" smtClean="0"/>
            <a:t> the school as a learning environment for its students, families and carers and the wider community.</a:t>
          </a:r>
          <a:endParaRPr lang="en-AU" sz="1400" dirty="0"/>
        </a:p>
      </dgm:t>
    </dgm:pt>
    <dgm:pt modelId="{395687A1-6034-44ED-B938-045AD6E2C5D0}" type="parTrans" cxnId="{4744ED38-08E7-498B-8688-03A9252A0AE4}">
      <dgm:prSet/>
      <dgm:spPr/>
      <dgm:t>
        <a:bodyPr/>
        <a:lstStyle/>
        <a:p>
          <a:endParaRPr lang="en-AU"/>
        </a:p>
      </dgm:t>
    </dgm:pt>
    <dgm:pt modelId="{8CC24A61-7992-4764-88AC-35CF921C8F76}" type="sibTrans" cxnId="{4744ED38-08E7-498B-8688-03A9252A0AE4}">
      <dgm:prSet/>
      <dgm:spPr/>
      <dgm:t>
        <a:bodyPr/>
        <a:lstStyle/>
        <a:p>
          <a:endParaRPr lang="en-AU"/>
        </a:p>
      </dgm:t>
    </dgm:pt>
    <dgm:pt modelId="{712233E2-9D0B-42E3-8A87-19FBB58BFEE3}">
      <dgm:prSet custT="1"/>
      <dgm:spPr/>
      <dgm:t>
        <a:bodyPr/>
        <a:lstStyle/>
        <a:p>
          <a:pPr algn="l"/>
          <a:r>
            <a:rPr lang="en-AU" sz="1200" b="0" dirty="0" smtClean="0"/>
            <a:t>Proficient teachers are </a:t>
          </a:r>
          <a:r>
            <a:rPr lang="en-AU" sz="1200" b="1" dirty="0" smtClean="0"/>
            <a:t>active participants</a:t>
          </a:r>
          <a:r>
            <a:rPr lang="en-AU" sz="1200" b="0" dirty="0" smtClean="0"/>
            <a:t> in their profession and with advice from colleagues, identify, plan and evaluate their own professional learning needs.</a:t>
          </a:r>
          <a:endParaRPr lang="en-AU" sz="1200" b="0" dirty="0"/>
        </a:p>
      </dgm:t>
    </dgm:pt>
    <dgm:pt modelId="{4B61E13B-9B60-445B-A9F9-D472C7C7102D}" type="parTrans" cxnId="{D640B6D3-8696-4C3D-A5D0-9184302FFCF4}">
      <dgm:prSet/>
      <dgm:spPr/>
      <dgm:t>
        <a:bodyPr/>
        <a:lstStyle/>
        <a:p>
          <a:endParaRPr lang="en-AU"/>
        </a:p>
      </dgm:t>
    </dgm:pt>
    <dgm:pt modelId="{E01B2C7E-9786-4A65-8065-9F6A3044759F}" type="sibTrans" cxnId="{D640B6D3-8696-4C3D-A5D0-9184302FFCF4}">
      <dgm:prSet/>
      <dgm:spPr/>
      <dgm:t>
        <a:bodyPr/>
        <a:lstStyle/>
        <a:p>
          <a:endParaRPr lang="en-AU"/>
        </a:p>
      </dgm:t>
    </dgm:pt>
    <dgm:pt modelId="{7036F6C0-7750-4E4E-8D5E-8DEC15E25BF5}">
      <dgm:prSet custT="1"/>
      <dgm:spPr/>
      <dgm:t>
        <a:bodyPr/>
        <a:lstStyle/>
        <a:p>
          <a:pPr algn="l"/>
          <a:r>
            <a:rPr lang="en-AU" sz="1200" b="0" dirty="0" smtClean="0"/>
            <a:t>Proficient teachers are </a:t>
          </a:r>
          <a:r>
            <a:rPr lang="en-AU" sz="1200" b="1" dirty="0" smtClean="0"/>
            <a:t>team members</a:t>
          </a:r>
          <a:r>
            <a:rPr lang="en-AU" sz="1200" b="0" dirty="0" smtClean="0"/>
            <a:t>. They work collaboratively with colleagues; they seek out and </a:t>
          </a:r>
          <a:r>
            <a:rPr lang="en-AU" sz="1200" b="1" dirty="0" smtClean="0"/>
            <a:t>are responsive to advice about educational issues</a:t>
          </a:r>
          <a:r>
            <a:rPr lang="en-AU" sz="1200" b="0" dirty="0" smtClean="0"/>
            <a:t> affecting their teaching practice. They communicate effectively with their students, colleagues, parents/carers and community members. </a:t>
          </a:r>
          <a:r>
            <a:rPr lang="en-AU" sz="1200" b="1" dirty="0" smtClean="0"/>
            <a:t>They behave professionally and ethically in all forums.</a:t>
          </a:r>
          <a:endParaRPr lang="en-AU" sz="1200" b="1" dirty="0"/>
        </a:p>
      </dgm:t>
    </dgm:pt>
    <dgm:pt modelId="{3B2FF5EC-C19A-4EFD-9F97-2DEE2E4C8771}" type="parTrans" cxnId="{38C9C581-9DC9-4F17-B4BA-D44B9F7FF38D}">
      <dgm:prSet/>
      <dgm:spPr/>
      <dgm:t>
        <a:bodyPr/>
        <a:lstStyle/>
        <a:p>
          <a:endParaRPr lang="en-AU"/>
        </a:p>
      </dgm:t>
    </dgm:pt>
    <dgm:pt modelId="{3D5A9C65-9010-4236-9B72-CE763F56893D}" type="sibTrans" cxnId="{38C9C581-9DC9-4F17-B4BA-D44B9F7FF38D}">
      <dgm:prSet/>
      <dgm:spPr/>
      <dgm:t>
        <a:bodyPr/>
        <a:lstStyle/>
        <a:p>
          <a:endParaRPr lang="en-AU"/>
        </a:p>
      </dgm:t>
    </dgm:pt>
    <dgm:pt modelId="{E249BD6A-149E-4FEA-9F21-1E953C27B3E7}">
      <dgm:prSet/>
      <dgm:spPr/>
      <dgm:t>
        <a:bodyPr/>
        <a:lstStyle/>
        <a:p>
          <a:pPr algn="l"/>
          <a:r>
            <a:rPr lang="en-AU" dirty="0" smtClean="0"/>
            <a:t>They </a:t>
          </a:r>
          <a:r>
            <a:rPr lang="en-AU" b="1" dirty="0" smtClean="0"/>
            <a:t>apply skills and in-depth knowledge and understanding</a:t>
          </a:r>
          <a:r>
            <a:rPr lang="en-AU" dirty="0" smtClean="0"/>
            <a:t> to deliver effective lessons and learning opportunities and </a:t>
          </a:r>
          <a:r>
            <a:rPr lang="en-AU" b="1" dirty="0" smtClean="0"/>
            <a:t>share</a:t>
          </a:r>
          <a:r>
            <a:rPr lang="en-AU" dirty="0" smtClean="0"/>
            <a:t> this information with colleagues and pre-service teachers. They </a:t>
          </a:r>
          <a:r>
            <a:rPr lang="en-AU" b="1" dirty="0" smtClean="0"/>
            <a:t>describe the relationship between highly effective teaching and learning </a:t>
          </a:r>
          <a:r>
            <a:rPr lang="en-AU" dirty="0" smtClean="0"/>
            <a:t>in ways that </a:t>
          </a:r>
          <a:r>
            <a:rPr lang="en-AU" b="1" dirty="0" smtClean="0"/>
            <a:t>inspire colleagues </a:t>
          </a:r>
          <a:r>
            <a:rPr lang="en-AU" dirty="0" smtClean="0"/>
            <a:t>to improve their own professional practice.</a:t>
          </a:r>
          <a:endParaRPr lang="en-AU" dirty="0"/>
        </a:p>
      </dgm:t>
    </dgm:pt>
    <dgm:pt modelId="{156C2084-720D-4F3A-A8FC-4576B861372B}" type="parTrans" cxnId="{CD6BD30A-416F-4E5C-A5CD-CCB6AEFC96BF}">
      <dgm:prSet/>
      <dgm:spPr/>
      <dgm:t>
        <a:bodyPr/>
        <a:lstStyle/>
        <a:p>
          <a:endParaRPr lang="en-AU"/>
        </a:p>
      </dgm:t>
    </dgm:pt>
    <dgm:pt modelId="{7855CF28-D778-4B26-92B3-945FF333CF61}" type="sibTrans" cxnId="{CD6BD30A-416F-4E5C-A5CD-CCB6AEFC96BF}">
      <dgm:prSet/>
      <dgm:spPr/>
      <dgm:t>
        <a:bodyPr/>
        <a:lstStyle/>
        <a:p>
          <a:endParaRPr lang="en-AU"/>
        </a:p>
      </dgm:t>
    </dgm:pt>
    <dgm:pt modelId="{4407AC9B-B3B5-4FCB-812C-C0A5F5ADC4AA}">
      <dgm:prSet/>
      <dgm:spPr/>
      <dgm:t>
        <a:bodyPr/>
        <a:lstStyle/>
        <a:p>
          <a:pPr algn="l"/>
          <a:endParaRPr lang="en-AU"/>
        </a:p>
      </dgm:t>
    </dgm:pt>
    <dgm:pt modelId="{37DE3DDA-A8EC-415B-B471-61706442ED7C}" type="parTrans" cxnId="{705ECF40-A272-452F-8E63-8C2F7E6975C1}">
      <dgm:prSet/>
      <dgm:spPr/>
      <dgm:t>
        <a:bodyPr/>
        <a:lstStyle/>
        <a:p>
          <a:endParaRPr lang="en-AU"/>
        </a:p>
      </dgm:t>
    </dgm:pt>
    <dgm:pt modelId="{9EC89F04-889C-4244-B7BD-3FF93F0E1F31}" type="sibTrans" cxnId="{705ECF40-A272-452F-8E63-8C2F7E6975C1}">
      <dgm:prSet/>
      <dgm:spPr/>
      <dgm:t>
        <a:bodyPr/>
        <a:lstStyle/>
        <a:p>
          <a:endParaRPr lang="en-AU"/>
        </a:p>
      </dgm:t>
    </dgm:pt>
    <dgm:pt modelId="{73D6FCF1-4968-432F-B562-D54F5ADF1B01}">
      <dgm:prSet/>
      <dgm:spPr/>
      <dgm:t>
        <a:bodyPr/>
        <a:lstStyle/>
        <a:p>
          <a:pPr algn="l"/>
          <a:r>
            <a:rPr lang="en-AU" dirty="0" smtClean="0"/>
            <a:t>They </a:t>
          </a:r>
          <a:r>
            <a:rPr lang="en-AU" b="1" dirty="0" smtClean="0"/>
            <a:t>lead processes to improve student performance </a:t>
          </a:r>
          <a:r>
            <a:rPr lang="en-AU" dirty="0" smtClean="0"/>
            <a:t>by evaluating and revising programs, </a:t>
          </a:r>
          <a:r>
            <a:rPr lang="en-AU" b="1" dirty="0" smtClean="0"/>
            <a:t>analysing</a:t>
          </a:r>
          <a:r>
            <a:rPr lang="en-AU" dirty="0" smtClean="0"/>
            <a:t> student assessment data and taking account of feedback from parents/carers. This is combined with a </a:t>
          </a:r>
          <a:r>
            <a:rPr lang="en-AU" b="1" dirty="0" smtClean="0"/>
            <a:t>synthesis of current research on effective teaching and learning.</a:t>
          </a:r>
          <a:endParaRPr lang="en-AU" b="1" dirty="0"/>
        </a:p>
      </dgm:t>
    </dgm:pt>
    <dgm:pt modelId="{870BA1B8-4C32-48AC-98E2-B659E0241834}" type="parTrans" cxnId="{EC3A35DE-2643-4CEA-B171-99F347023491}">
      <dgm:prSet/>
      <dgm:spPr/>
      <dgm:t>
        <a:bodyPr/>
        <a:lstStyle/>
        <a:p>
          <a:endParaRPr lang="en-AU"/>
        </a:p>
      </dgm:t>
    </dgm:pt>
    <dgm:pt modelId="{A6EF20A2-CFFF-4BFA-B1BF-F4153EE53E2C}" type="sibTrans" cxnId="{EC3A35DE-2643-4CEA-B171-99F347023491}">
      <dgm:prSet/>
      <dgm:spPr/>
      <dgm:t>
        <a:bodyPr/>
        <a:lstStyle/>
        <a:p>
          <a:endParaRPr lang="en-AU"/>
        </a:p>
      </dgm:t>
    </dgm:pt>
    <dgm:pt modelId="{F5801263-22AA-494F-99D9-04B948541A7E}" type="pres">
      <dgm:prSet presAssocID="{4511A88A-23A9-4871-88A6-F8FF295CC2D4}" presName="Name0" presStyleCnt="0">
        <dgm:presLayoutVars>
          <dgm:chMax val="7"/>
          <dgm:chPref val="5"/>
          <dgm:dir/>
          <dgm:animOne val="branch"/>
          <dgm:animLvl val="lvl"/>
        </dgm:presLayoutVars>
      </dgm:prSet>
      <dgm:spPr/>
    </dgm:pt>
    <dgm:pt modelId="{B24BBED3-74BF-417A-88C9-97B25B4D205F}" type="pres">
      <dgm:prSet presAssocID="{AB7B1905-9FC7-474B-939E-0A3BB256AE41}" presName="ChildAccent3" presStyleCnt="0"/>
      <dgm:spPr/>
    </dgm:pt>
    <dgm:pt modelId="{46864F34-6849-4267-976C-2F083E533CC6}" type="pres">
      <dgm:prSet presAssocID="{AB7B1905-9FC7-474B-939E-0A3BB256AE41}" presName="ChildAccent" presStyleLbl="alignImgPlace1" presStyleIdx="0" presStyleCnt="3" custScaleY="97443" custLinFactNeighborX="1271" custLinFactNeighborY="-1924"/>
      <dgm:spPr/>
      <dgm:t>
        <a:bodyPr/>
        <a:lstStyle/>
        <a:p>
          <a:endParaRPr lang="en-AU"/>
        </a:p>
      </dgm:t>
    </dgm:pt>
    <dgm:pt modelId="{0694687C-B2BA-472C-BA30-0FBC92A890D2}" type="pres">
      <dgm:prSet presAssocID="{AB7B1905-9FC7-474B-939E-0A3BB256AE41}" presName="Child3" presStyleLbl="revTx" presStyleIdx="0" presStyleCnt="0">
        <dgm:presLayoutVars>
          <dgm:chMax val="0"/>
          <dgm:chPref val="0"/>
          <dgm:bulletEnabled val="1"/>
        </dgm:presLayoutVars>
      </dgm:prSet>
      <dgm:spPr/>
      <dgm:t>
        <a:bodyPr/>
        <a:lstStyle/>
        <a:p>
          <a:endParaRPr lang="en-AU"/>
        </a:p>
      </dgm:t>
    </dgm:pt>
    <dgm:pt modelId="{F5E76272-6FFB-4E17-B89A-A9226BD6564E}" type="pres">
      <dgm:prSet presAssocID="{AB7B1905-9FC7-474B-939E-0A3BB256AE41}" presName="Parent3" presStyleLbl="node1" presStyleIdx="0" presStyleCnt="3">
        <dgm:presLayoutVars>
          <dgm:chMax val="2"/>
          <dgm:chPref val="1"/>
          <dgm:bulletEnabled val="1"/>
        </dgm:presLayoutVars>
      </dgm:prSet>
      <dgm:spPr/>
    </dgm:pt>
    <dgm:pt modelId="{46C1B2D7-6FD2-4C4F-8A2B-537EB4D1F4A6}" type="pres">
      <dgm:prSet presAssocID="{5653F2C3-0783-4F50-9A05-740BFDE7A145}" presName="ChildAccent2" presStyleCnt="0"/>
      <dgm:spPr/>
    </dgm:pt>
    <dgm:pt modelId="{B93F7B46-1548-4B9A-A465-CC328F9A5139}" type="pres">
      <dgm:prSet presAssocID="{5653F2C3-0783-4F50-9A05-740BFDE7A145}" presName="ChildAccent" presStyleLbl="alignImgPlace1" presStyleIdx="1" presStyleCnt="3"/>
      <dgm:spPr/>
    </dgm:pt>
    <dgm:pt modelId="{D3F1BD1A-F134-4260-A38E-B65A203610EC}" type="pres">
      <dgm:prSet presAssocID="{5653F2C3-0783-4F50-9A05-740BFDE7A145}" presName="Child2" presStyleLbl="revTx" presStyleIdx="0" presStyleCnt="0">
        <dgm:presLayoutVars>
          <dgm:chMax val="0"/>
          <dgm:chPref val="0"/>
          <dgm:bulletEnabled val="1"/>
        </dgm:presLayoutVars>
      </dgm:prSet>
      <dgm:spPr/>
    </dgm:pt>
    <dgm:pt modelId="{FE59749B-733D-4A3D-B28E-A3392A81F90E}" type="pres">
      <dgm:prSet presAssocID="{5653F2C3-0783-4F50-9A05-740BFDE7A145}" presName="Parent2" presStyleLbl="node1" presStyleIdx="1" presStyleCnt="3">
        <dgm:presLayoutVars>
          <dgm:chMax val="2"/>
          <dgm:chPref val="1"/>
          <dgm:bulletEnabled val="1"/>
        </dgm:presLayoutVars>
      </dgm:prSet>
      <dgm:spPr/>
      <dgm:t>
        <a:bodyPr/>
        <a:lstStyle/>
        <a:p>
          <a:endParaRPr lang="en-AU"/>
        </a:p>
      </dgm:t>
    </dgm:pt>
    <dgm:pt modelId="{9C027909-ADF6-4C00-852F-C0BEAF02EEC2}" type="pres">
      <dgm:prSet presAssocID="{C8A7105B-469B-43C3-9141-5BFD1E154190}" presName="ChildAccent1" presStyleCnt="0"/>
      <dgm:spPr/>
    </dgm:pt>
    <dgm:pt modelId="{BBD49CE4-6A0B-4849-B87B-13CA755C7FDF}" type="pres">
      <dgm:prSet presAssocID="{C8A7105B-469B-43C3-9141-5BFD1E154190}" presName="ChildAccent" presStyleLbl="alignImgPlace1" presStyleIdx="2" presStyleCnt="3"/>
      <dgm:spPr/>
      <dgm:t>
        <a:bodyPr/>
        <a:lstStyle/>
        <a:p>
          <a:endParaRPr lang="en-AU"/>
        </a:p>
      </dgm:t>
    </dgm:pt>
    <dgm:pt modelId="{5E88D885-5E9B-425B-86EF-49A8DC6EB442}" type="pres">
      <dgm:prSet presAssocID="{C8A7105B-469B-43C3-9141-5BFD1E154190}" presName="Child1" presStyleLbl="revTx" presStyleIdx="0" presStyleCnt="0">
        <dgm:presLayoutVars>
          <dgm:chMax val="0"/>
          <dgm:chPref val="0"/>
          <dgm:bulletEnabled val="1"/>
        </dgm:presLayoutVars>
      </dgm:prSet>
      <dgm:spPr/>
      <dgm:t>
        <a:bodyPr/>
        <a:lstStyle/>
        <a:p>
          <a:endParaRPr lang="en-AU"/>
        </a:p>
      </dgm:t>
    </dgm:pt>
    <dgm:pt modelId="{4DA51F9F-081A-49C8-8F4C-BB612C81628A}" type="pres">
      <dgm:prSet presAssocID="{C8A7105B-469B-43C3-9141-5BFD1E154190}" presName="Parent1" presStyleLbl="node1" presStyleIdx="2" presStyleCnt="3">
        <dgm:presLayoutVars>
          <dgm:chMax val="2"/>
          <dgm:chPref val="1"/>
          <dgm:bulletEnabled val="1"/>
        </dgm:presLayoutVars>
      </dgm:prSet>
      <dgm:spPr/>
    </dgm:pt>
  </dgm:ptLst>
  <dgm:cxnLst>
    <dgm:cxn modelId="{5B61CF9C-4E81-4A15-B661-D121816FA00C}" type="presOf" srcId="{AB7B1905-9FC7-474B-939E-0A3BB256AE41}" destId="{F5E76272-6FFB-4E17-B89A-A9226BD6564E}" srcOrd="0" destOrd="0" presId="urn:microsoft.com/office/officeart/2011/layout/InterconnectedBlockProcess"/>
    <dgm:cxn modelId="{DF144C8D-D817-4E13-81EE-410D3F96BC66}" type="presOf" srcId="{D4E4308D-19F2-46A9-8AD8-561FCE8C3614}" destId="{BBD49CE4-6A0B-4849-B87B-13CA755C7FDF}" srcOrd="0" destOrd="0" presId="urn:microsoft.com/office/officeart/2011/layout/InterconnectedBlockProcess"/>
    <dgm:cxn modelId="{BE44ABF1-C370-41BA-97D3-9D2048F5B0AA}" type="presOf" srcId="{0A1E9B64-61B0-4DD5-AF52-9F2FC8D33CBE}" destId="{0694687C-B2BA-472C-BA30-0FBC92A890D2}" srcOrd="1" destOrd="0" presId="urn:microsoft.com/office/officeart/2011/layout/InterconnectedBlockProcess"/>
    <dgm:cxn modelId="{FA1A74FB-48BF-427E-9291-E24A05AECA45}" srcId="{5653F2C3-0783-4F50-9A05-740BFDE7A145}" destId="{47EF73EA-096B-41AA-BCBA-01D6BA1A762B}" srcOrd="0" destOrd="0" parTransId="{13C6579B-C5FF-4853-B248-73093C350C80}" sibTransId="{88D2255E-B3C4-4C8B-BF79-30DCC67DDF41}"/>
    <dgm:cxn modelId="{C2339321-256E-43FF-829F-6D3496CA5D38}" type="presOf" srcId="{4407AC9B-B3B5-4FCB-812C-C0A5F5ADC4AA}" destId="{B93F7B46-1548-4B9A-A465-CC328F9A5139}" srcOrd="0" destOrd="2" presId="urn:microsoft.com/office/officeart/2011/layout/InterconnectedBlockProcess"/>
    <dgm:cxn modelId="{4744ED38-08E7-498B-8688-03A9252A0AE4}" srcId="{C8A7105B-469B-43C3-9141-5BFD1E154190}" destId="{39BD447D-D07B-4BA5-AD81-6062C8D1DD4B}" srcOrd="1" destOrd="0" parTransId="{395687A1-6034-44ED-B938-045AD6E2C5D0}" sibTransId="{8CC24A61-7992-4764-88AC-35CF921C8F76}"/>
    <dgm:cxn modelId="{19E692BB-F7C2-4CC8-8337-16655A8CB7EF}" type="presOf" srcId="{73D6FCF1-4968-432F-B562-D54F5ADF1B01}" destId="{D3F1BD1A-F134-4260-A38E-B65A203610EC}" srcOrd="1" destOrd="3" presId="urn:microsoft.com/office/officeart/2011/layout/InterconnectedBlockProcess"/>
    <dgm:cxn modelId="{FAFA60EA-7ABD-4AF9-A8E3-50DA6A381CD6}" type="presOf" srcId="{C8A7105B-469B-43C3-9141-5BFD1E154190}" destId="{4DA51F9F-081A-49C8-8F4C-BB612C81628A}" srcOrd="0" destOrd="0" presId="urn:microsoft.com/office/officeart/2011/layout/InterconnectedBlockProcess"/>
    <dgm:cxn modelId="{895A35AD-A6EE-435B-94E5-21E972167AD3}" srcId="{4511A88A-23A9-4871-88A6-F8FF295CC2D4}" destId="{AB7B1905-9FC7-474B-939E-0A3BB256AE41}" srcOrd="2" destOrd="0" parTransId="{C78022B6-369D-4DB8-B102-DEE9EF724D5B}" sibTransId="{361E1E00-D749-4F9E-8CD4-E1C7401B8D1B}"/>
    <dgm:cxn modelId="{841D8883-1FF9-4A5B-80AF-C3C157FB3DC8}" type="presOf" srcId="{47EF73EA-096B-41AA-BCBA-01D6BA1A762B}" destId="{B93F7B46-1548-4B9A-A465-CC328F9A5139}" srcOrd="0" destOrd="0" presId="urn:microsoft.com/office/officeart/2011/layout/InterconnectedBlockProcess"/>
    <dgm:cxn modelId="{C672E89D-E2A0-438F-A79D-A2C32527339F}" type="presOf" srcId="{5653F2C3-0783-4F50-9A05-740BFDE7A145}" destId="{FE59749B-733D-4A3D-B28E-A3392A81F90E}" srcOrd="0" destOrd="0" presId="urn:microsoft.com/office/officeart/2011/layout/InterconnectedBlockProcess"/>
    <dgm:cxn modelId="{B8FE72E3-7853-4154-9436-A34132BFE421}" type="presOf" srcId="{E249BD6A-149E-4FEA-9F21-1E953C27B3E7}" destId="{D3F1BD1A-F134-4260-A38E-B65A203610EC}" srcOrd="1" destOrd="1" presId="urn:microsoft.com/office/officeart/2011/layout/InterconnectedBlockProcess"/>
    <dgm:cxn modelId="{23B89DC9-EF1D-417E-A4A5-993DD6A4C077}" type="presOf" srcId="{E249BD6A-149E-4FEA-9F21-1E953C27B3E7}" destId="{B93F7B46-1548-4B9A-A465-CC328F9A5139}" srcOrd="0" destOrd="1" presId="urn:microsoft.com/office/officeart/2011/layout/InterconnectedBlockProcess"/>
    <dgm:cxn modelId="{589E8862-3234-4448-A837-4C7B7B16EAB5}" type="presOf" srcId="{712233E2-9D0B-42E3-8A87-19FBB58BFEE3}" destId="{46864F34-6849-4267-976C-2F083E533CC6}" srcOrd="0" destOrd="1" presId="urn:microsoft.com/office/officeart/2011/layout/InterconnectedBlockProcess"/>
    <dgm:cxn modelId="{C30DA908-4970-4D8D-8DFC-4D3D9E45D409}" type="presOf" srcId="{4407AC9B-B3B5-4FCB-812C-C0A5F5ADC4AA}" destId="{D3F1BD1A-F134-4260-A38E-B65A203610EC}" srcOrd="1" destOrd="2" presId="urn:microsoft.com/office/officeart/2011/layout/InterconnectedBlockProcess"/>
    <dgm:cxn modelId="{38C9C581-9DC9-4F17-B4BA-D44B9F7FF38D}" srcId="{AB7B1905-9FC7-474B-939E-0A3BB256AE41}" destId="{7036F6C0-7750-4E4E-8D5E-8DEC15E25BF5}" srcOrd="2" destOrd="0" parTransId="{3B2FF5EC-C19A-4EFD-9F97-2DEE2E4C8771}" sibTransId="{3D5A9C65-9010-4236-9B72-CE763F56893D}"/>
    <dgm:cxn modelId="{AF3D0656-4965-4677-89EE-1255712994AD}" srcId="{4511A88A-23A9-4871-88A6-F8FF295CC2D4}" destId="{5653F2C3-0783-4F50-9A05-740BFDE7A145}" srcOrd="1" destOrd="0" parTransId="{DA922F41-E9E0-4F36-A960-3734348766BB}" sibTransId="{9F4E2059-4CDC-4D88-B777-1D1A639B2B53}"/>
    <dgm:cxn modelId="{452D6739-ADE9-4F45-88D4-D950634E369C}" type="presOf" srcId="{712233E2-9D0B-42E3-8A87-19FBB58BFEE3}" destId="{0694687C-B2BA-472C-BA30-0FBC92A890D2}" srcOrd="1" destOrd="1" presId="urn:microsoft.com/office/officeart/2011/layout/InterconnectedBlockProcess"/>
    <dgm:cxn modelId="{EC3A35DE-2643-4CEA-B171-99F347023491}" srcId="{5653F2C3-0783-4F50-9A05-740BFDE7A145}" destId="{73D6FCF1-4968-432F-B562-D54F5ADF1B01}" srcOrd="3" destOrd="0" parTransId="{870BA1B8-4C32-48AC-98E2-B659E0241834}" sibTransId="{A6EF20A2-CFFF-4BFA-B1BF-F4153EE53E2C}"/>
    <dgm:cxn modelId="{8A2D3CFA-6166-403F-B6BA-5730DEBAA69A}" type="presOf" srcId="{4511A88A-23A9-4871-88A6-F8FF295CC2D4}" destId="{F5801263-22AA-494F-99D9-04B948541A7E}" srcOrd="0" destOrd="0" presId="urn:microsoft.com/office/officeart/2011/layout/InterconnectedBlockProcess"/>
    <dgm:cxn modelId="{68B69F77-E99D-403D-BD1E-84BBA491D401}" type="presOf" srcId="{D4E4308D-19F2-46A9-8AD8-561FCE8C3614}" destId="{5E88D885-5E9B-425B-86EF-49A8DC6EB442}" srcOrd="1" destOrd="0" presId="urn:microsoft.com/office/officeart/2011/layout/InterconnectedBlockProcess"/>
    <dgm:cxn modelId="{792A97BA-1AC2-43C2-82C1-6EC3FD0818E4}" srcId="{C8A7105B-469B-43C3-9141-5BFD1E154190}" destId="{D4E4308D-19F2-46A9-8AD8-561FCE8C3614}" srcOrd="0" destOrd="0" parTransId="{564599DE-C42B-4113-A0E6-2E57EC5AF8D7}" sibTransId="{45114332-A2BD-4A4F-A967-AA8C4E896F98}"/>
    <dgm:cxn modelId="{4EA265D2-0F25-4746-8580-703FBCE864C3}" type="presOf" srcId="{47EF73EA-096B-41AA-BCBA-01D6BA1A762B}" destId="{D3F1BD1A-F134-4260-A38E-B65A203610EC}" srcOrd="1" destOrd="0" presId="urn:microsoft.com/office/officeart/2011/layout/InterconnectedBlockProcess"/>
    <dgm:cxn modelId="{D640B6D3-8696-4C3D-A5D0-9184302FFCF4}" srcId="{AB7B1905-9FC7-474B-939E-0A3BB256AE41}" destId="{712233E2-9D0B-42E3-8A87-19FBB58BFEE3}" srcOrd="1" destOrd="0" parTransId="{4B61E13B-9B60-445B-A9F9-D472C7C7102D}" sibTransId="{E01B2C7E-9786-4A65-8065-9F6A3044759F}"/>
    <dgm:cxn modelId="{705ECF40-A272-452F-8E63-8C2F7E6975C1}" srcId="{5653F2C3-0783-4F50-9A05-740BFDE7A145}" destId="{4407AC9B-B3B5-4FCB-812C-C0A5F5ADC4AA}" srcOrd="2" destOrd="0" parTransId="{37DE3DDA-A8EC-415B-B471-61706442ED7C}" sibTransId="{9EC89F04-889C-4244-B7BD-3FF93F0E1F31}"/>
    <dgm:cxn modelId="{7B5300C5-1CBA-4751-A110-056B4922D307}" type="presOf" srcId="{0A1E9B64-61B0-4DD5-AF52-9F2FC8D33CBE}" destId="{46864F34-6849-4267-976C-2F083E533CC6}" srcOrd="0" destOrd="0" presId="urn:microsoft.com/office/officeart/2011/layout/InterconnectedBlockProcess"/>
    <dgm:cxn modelId="{0F8B1C37-F306-4BB6-B4C2-085C53E85727}" type="presOf" srcId="{39BD447D-D07B-4BA5-AD81-6062C8D1DD4B}" destId="{BBD49CE4-6A0B-4849-B87B-13CA755C7FDF}" srcOrd="0" destOrd="1" presId="urn:microsoft.com/office/officeart/2011/layout/InterconnectedBlockProcess"/>
    <dgm:cxn modelId="{1F9875E7-0C56-4EDB-8250-D33F17125A69}" srcId="{AB7B1905-9FC7-474B-939E-0A3BB256AE41}" destId="{0A1E9B64-61B0-4DD5-AF52-9F2FC8D33CBE}" srcOrd="0" destOrd="0" parTransId="{85414E3C-19EB-48F7-A57F-BD1C6DF6C998}" sibTransId="{1147FD49-8A51-44B1-BF92-2065DB035FF0}"/>
    <dgm:cxn modelId="{771A58E9-BB4B-4C32-A393-B65797091CEB}" srcId="{4511A88A-23A9-4871-88A6-F8FF295CC2D4}" destId="{C8A7105B-469B-43C3-9141-5BFD1E154190}" srcOrd="0" destOrd="0" parTransId="{5A02E67B-4325-4EDD-8F09-A2C44CD078FB}" sibTransId="{C5A833F1-B5FF-4688-892B-F3C0D809A98A}"/>
    <dgm:cxn modelId="{C405F439-AAB6-471A-9115-C6305BC42C79}" type="presOf" srcId="{7036F6C0-7750-4E4E-8D5E-8DEC15E25BF5}" destId="{0694687C-B2BA-472C-BA30-0FBC92A890D2}" srcOrd="1" destOrd="2" presId="urn:microsoft.com/office/officeart/2011/layout/InterconnectedBlockProcess"/>
    <dgm:cxn modelId="{43418D03-8EC7-48EE-A843-6F3F315CA9AF}" type="presOf" srcId="{39BD447D-D07B-4BA5-AD81-6062C8D1DD4B}" destId="{5E88D885-5E9B-425B-86EF-49A8DC6EB442}" srcOrd="1" destOrd="1" presId="urn:microsoft.com/office/officeart/2011/layout/InterconnectedBlockProcess"/>
    <dgm:cxn modelId="{CD6BD30A-416F-4E5C-A5CD-CCB6AEFC96BF}" srcId="{5653F2C3-0783-4F50-9A05-740BFDE7A145}" destId="{E249BD6A-149E-4FEA-9F21-1E953C27B3E7}" srcOrd="1" destOrd="0" parTransId="{156C2084-720D-4F3A-A8FC-4576B861372B}" sibTransId="{7855CF28-D778-4B26-92B3-945FF333CF61}"/>
    <dgm:cxn modelId="{80BB1EEB-9CF9-4F78-8651-F0859ABA156A}" type="presOf" srcId="{7036F6C0-7750-4E4E-8D5E-8DEC15E25BF5}" destId="{46864F34-6849-4267-976C-2F083E533CC6}" srcOrd="0" destOrd="2" presId="urn:microsoft.com/office/officeart/2011/layout/InterconnectedBlockProcess"/>
    <dgm:cxn modelId="{65E6BA94-FD3B-493C-AE09-F85A91B0F07F}" type="presOf" srcId="{73D6FCF1-4968-432F-B562-D54F5ADF1B01}" destId="{B93F7B46-1548-4B9A-A465-CC328F9A5139}" srcOrd="0" destOrd="3" presId="urn:microsoft.com/office/officeart/2011/layout/InterconnectedBlockProcess"/>
    <dgm:cxn modelId="{55B1E95E-B948-4B40-B97C-06ABF1C6180F}" type="presParOf" srcId="{F5801263-22AA-494F-99D9-04B948541A7E}" destId="{B24BBED3-74BF-417A-88C9-97B25B4D205F}" srcOrd="0" destOrd="0" presId="urn:microsoft.com/office/officeart/2011/layout/InterconnectedBlockProcess"/>
    <dgm:cxn modelId="{475CCC53-5F51-457A-9A74-C9622211E8A8}" type="presParOf" srcId="{B24BBED3-74BF-417A-88C9-97B25B4D205F}" destId="{46864F34-6849-4267-976C-2F083E533CC6}" srcOrd="0" destOrd="0" presId="urn:microsoft.com/office/officeart/2011/layout/InterconnectedBlockProcess"/>
    <dgm:cxn modelId="{BC621574-E641-4BEE-A876-B67BF4CAFC87}" type="presParOf" srcId="{F5801263-22AA-494F-99D9-04B948541A7E}" destId="{0694687C-B2BA-472C-BA30-0FBC92A890D2}" srcOrd="1" destOrd="0" presId="urn:microsoft.com/office/officeart/2011/layout/InterconnectedBlockProcess"/>
    <dgm:cxn modelId="{448F8207-5725-4A23-8D1E-609797BC699C}" type="presParOf" srcId="{F5801263-22AA-494F-99D9-04B948541A7E}" destId="{F5E76272-6FFB-4E17-B89A-A9226BD6564E}" srcOrd="2" destOrd="0" presId="urn:microsoft.com/office/officeart/2011/layout/InterconnectedBlockProcess"/>
    <dgm:cxn modelId="{4DED445A-8706-4F70-A372-99DF747339B0}" type="presParOf" srcId="{F5801263-22AA-494F-99D9-04B948541A7E}" destId="{46C1B2D7-6FD2-4C4F-8A2B-537EB4D1F4A6}" srcOrd="3" destOrd="0" presId="urn:microsoft.com/office/officeart/2011/layout/InterconnectedBlockProcess"/>
    <dgm:cxn modelId="{1D5B6B04-D216-4D54-AC85-57338DE24CB7}" type="presParOf" srcId="{46C1B2D7-6FD2-4C4F-8A2B-537EB4D1F4A6}" destId="{B93F7B46-1548-4B9A-A465-CC328F9A5139}" srcOrd="0" destOrd="0" presId="urn:microsoft.com/office/officeart/2011/layout/InterconnectedBlockProcess"/>
    <dgm:cxn modelId="{082BF62B-82BD-4F4B-A814-2B6A4998EE6E}" type="presParOf" srcId="{F5801263-22AA-494F-99D9-04B948541A7E}" destId="{D3F1BD1A-F134-4260-A38E-B65A203610EC}" srcOrd="4" destOrd="0" presId="urn:microsoft.com/office/officeart/2011/layout/InterconnectedBlockProcess"/>
    <dgm:cxn modelId="{1BF88875-0A3D-4AE6-A620-A10AB083DEA4}" type="presParOf" srcId="{F5801263-22AA-494F-99D9-04B948541A7E}" destId="{FE59749B-733D-4A3D-B28E-A3392A81F90E}" srcOrd="5" destOrd="0" presId="urn:microsoft.com/office/officeart/2011/layout/InterconnectedBlockProcess"/>
    <dgm:cxn modelId="{17DADE65-BB1D-4E8F-AF46-E1E41AAF4FD8}" type="presParOf" srcId="{F5801263-22AA-494F-99D9-04B948541A7E}" destId="{9C027909-ADF6-4C00-852F-C0BEAF02EEC2}" srcOrd="6" destOrd="0" presId="urn:microsoft.com/office/officeart/2011/layout/InterconnectedBlockProcess"/>
    <dgm:cxn modelId="{EC3A722D-100E-4BF8-ADE5-371726227622}" type="presParOf" srcId="{9C027909-ADF6-4C00-852F-C0BEAF02EEC2}" destId="{BBD49CE4-6A0B-4849-B87B-13CA755C7FDF}" srcOrd="0" destOrd="0" presId="urn:microsoft.com/office/officeart/2011/layout/InterconnectedBlockProcess"/>
    <dgm:cxn modelId="{ABDDA107-ACD9-405B-9586-38E96AE06243}" type="presParOf" srcId="{F5801263-22AA-494F-99D9-04B948541A7E}" destId="{5E88D885-5E9B-425B-86EF-49A8DC6EB442}" srcOrd="7" destOrd="0" presId="urn:microsoft.com/office/officeart/2011/layout/InterconnectedBlockProcess"/>
    <dgm:cxn modelId="{EE73AF40-B23F-4031-B6EE-6B9F7EA52A89}" type="presParOf" srcId="{F5801263-22AA-494F-99D9-04B948541A7E}" destId="{4DA51F9F-081A-49C8-8F4C-BB612C81628A}" srcOrd="8"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C04D69-B93D-455B-BF41-330C65D80CDE}" type="doc">
      <dgm:prSet loTypeId="urn:microsoft.com/office/officeart/2009/3/layout/StepUpProcess" loCatId="process" qsTypeId="urn:microsoft.com/office/officeart/2005/8/quickstyle/simple1" qsCatId="simple" csTypeId="urn:microsoft.com/office/officeart/2005/8/colors/colorful3" csCatId="colorful" phldr="1"/>
      <dgm:spPr/>
      <dgm:t>
        <a:bodyPr/>
        <a:lstStyle/>
        <a:p>
          <a:endParaRPr lang="en-AU"/>
        </a:p>
      </dgm:t>
    </dgm:pt>
    <dgm:pt modelId="{658F3682-D3A4-44CE-B72A-686CB6203924}">
      <dgm:prSet phldrT="[Text]" custT="1"/>
      <dgm:spPr/>
      <dgm:t>
        <a:bodyPr/>
        <a:lstStyle/>
        <a:p>
          <a:r>
            <a:rPr lang="en-AU" sz="2000" dirty="0" smtClean="0"/>
            <a:t>…about familiar, simple ideas and basic features…</a:t>
          </a:r>
        </a:p>
        <a:p>
          <a:endParaRPr lang="en-AU" sz="1200" dirty="0"/>
        </a:p>
      </dgm:t>
    </dgm:pt>
    <dgm:pt modelId="{E5DA9DC3-DC0E-4FB4-950F-4496FE498FEB}" type="parTrans" cxnId="{2719A23C-6A04-46F6-8025-AA0887A3267A}">
      <dgm:prSet/>
      <dgm:spPr/>
      <dgm:t>
        <a:bodyPr/>
        <a:lstStyle/>
        <a:p>
          <a:endParaRPr lang="en-AU"/>
        </a:p>
      </dgm:t>
    </dgm:pt>
    <dgm:pt modelId="{946D9205-3435-4D31-88E0-B4CBB304B23C}" type="sibTrans" cxnId="{2719A23C-6A04-46F6-8025-AA0887A3267A}">
      <dgm:prSet/>
      <dgm:spPr/>
      <dgm:t>
        <a:bodyPr/>
        <a:lstStyle/>
        <a:p>
          <a:endParaRPr lang="en-AU"/>
        </a:p>
      </dgm:t>
    </dgm:pt>
    <dgm:pt modelId="{9C0339D9-470D-4E98-81FE-63DE572A7DD8}">
      <dgm:prSet phldrT="[Text]" custT="1"/>
      <dgm:spPr/>
      <dgm:t>
        <a:bodyPr/>
        <a:lstStyle/>
        <a:p>
          <a:r>
            <a:rPr lang="en-AU" sz="2000" dirty="0" smtClean="0"/>
            <a:t>…about information, ideas and the connections between texts…</a:t>
          </a:r>
          <a:endParaRPr lang="en-AU" sz="2000" dirty="0"/>
        </a:p>
      </dgm:t>
    </dgm:pt>
    <dgm:pt modelId="{22B633AC-3C19-4B31-9BD9-868054706AF5}" type="parTrans" cxnId="{4DA74411-CE1F-43AD-A828-A907BD69EB27}">
      <dgm:prSet/>
      <dgm:spPr/>
      <dgm:t>
        <a:bodyPr/>
        <a:lstStyle/>
        <a:p>
          <a:endParaRPr lang="en-AU"/>
        </a:p>
      </dgm:t>
    </dgm:pt>
    <dgm:pt modelId="{619D98FB-73C8-47A3-8A2A-9A665AEF419F}" type="sibTrans" cxnId="{4DA74411-CE1F-43AD-A828-A907BD69EB27}">
      <dgm:prSet/>
      <dgm:spPr/>
      <dgm:t>
        <a:bodyPr/>
        <a:lstStyle/>
        <a:p>
          <a:endParaRPr lang="en-AU"/>
        </a:p>
      </dgm:t>
    </dgm:pt>
    <dgm:pt modelId="{485F79EB-5B6B-471B-9C5B-A9D56876EAC7}">
      <dgm:prSet phldrT="[Text]" custT="1"/>
      <dgm:spPr/>
      <dgm:t>
        <a:bodyPr/>
        <a:lstStyle/>
        <a:p>
          <a:r>
            <a:rPr lang="en-AU" sz="2000" dirty="0" smtClean="0"/>
            <a:t>…about information and increasingly complex ideas and arguments…</a:t>
          </a:r>
        </a:p>
        <a:p>
          <a:endParaRPr lang="en-AU" sz="2000" dirty="0" smtClean="0"/>
        </a:p>
        <a:p>
          <a:r>
            <a:rPr lang="en-AU" sz="2000" dirty="0" smtClean="0"/>
            <a:t>X range of contexts</a:t>
          </a:r>
          <a:endParaRPr lang="en-AU" sz="2000" dirty="0"/>
        </a:p>
      </dgm:t>
    </dgm:pt>
    <dgm:pt modelId="{6A7C5701-F04A-467B-8A0D-77A13879D099}" type="parTrans" cxnId="{49AF0609-EEC3-48D3-823A-33A6CB128FE0}">
      <dgm:prSet/>
      <dgm:spPr/>
      <dgm:t>
        <a:bodyPr/>
        <a:lstStyle/>
        <a:p>
          <a:endParaRPr lang="en-AU"/>
        </a:p>
      </dgm:t>
    </dgm:pt>
    <dgm:pt modelId="{CD5130B6-CE95-4E8A-AF20-C0440B70257D}" type="sibTrans" cxnId="{49AF0609-EEC3-48D3-823A-33A6CB128FE0}">
      <dgm:prSet/>
      <dgm:spPr/>
      <dgm:t>
        <a:bodyPr/>
        <a:lstStyle/>
        <a:p>
          <a:endParaRPr lang="en-AU"/>
        </a:p>
      </dgm:t>
    </dgm:pt>
    <dgm:pt modelId="{711144E3-A488-42F6-BE14-CCF88301C68B}" type="pres">
      <dgm:prSet presAssocID="{E2C04D69-B93D-455B-BF41-330C65D80CDE}" presName="rootnode" presStyleCnt="0">
        <dgm:presLayoutVars>
          <dgm:chMax/>
          <dgm:chPref/>
          <dgm:dir/>
          <dgm:animLvl val="lvl"/>
        </dgm:presLayoutVars>
      </dgm:prSet>
      <dgm:spPr/>
    </dgm:pt>
    <dgm:pt modelId="{2A504BC2-2EBE-4E2E-8DCB-DD3EEEC74E20}" type="pres">
      <dgm:prSet presAssocID="{658F3682-D3A4-44CE-B72A-686CB6203924}" presName="composite" presStyleCnt="0"/>
      <dgm:spPr/>
    </dgm:pt>
    <dgm:pt modelId="{98040912-D58C-46E3-9612-56FF80C15B48}" type="pres">
      <dgm:prSet presAssocID="{658F3682-D3A4-44CE-B72A-686CB6203924}" presName="LShape" presStyleLbl="alignNode1" presStyleIdx="0" presStyleCnt="5"/>
      <dgm:spPr>
        <a:scene3d>
          <a:camera prst="orthographicFront"/>
          <a:lightRig rig="threePt" dir="t"/>
        </a:scene3d>
        <a:sp3d>
          <a:bevelT w="152400" h="50800" prst="softRound"/>
        </a:sp3d>
      </dgm:spPr>
    </dgm:pt>
    <dgm:pt modelId="{0A3495A6-643F-4309-95B5-28C9F7DFA917}" type="pres">
      <dgm:prSet presAssocID="{658F3682-D3A4-44CE-B72A-686CB6203924}" presName="ParentText" presStyleLbl="revTx" presStyleIdx="0" presStyleCnt="3">
        <dgm:presLayoutVars>
          <dgm:chMax val="0"/>
          <dgm:chPref val="0"/>
          <dgm:bulletEnabled val="1"/>
        </dgm:presLayoutVars>
      </dgm:prSet>
      <dgm:spPr/>
      <dgm:t>
        <a:bodyPr/>
        <a:lstStyle/>
        <a:p>
          <a:endParaRPr lang="en-AU"/>
        </a:p>
      </dgm:t>
    </dgm:pt>
    <dgm:pt modelId="{77906FC9-9855-45D5-96D3-A1D55CCB02B1}" type="pres">
      <dgm:prSet presAssocID="{658F3682-D3A4-44CE-B72A-686CB6203924}" presName="Triangle" presStyleLbl="alignNode1" presStyleIdx="1" presStyleCnt="5" custLinFactNeighborX="32536" custLinFactNeighborY="62640"/>
      <dgm:spPr>
        <a:scene3d>
          <a:camera prst="orthographicFront"/>
          <a:lightRig rig="threePt" dir="t"/>
        </a:scene3d>
        <a:sp3d>
          <a:bevelT w="152400" h="50800" prst="softRound"/>
        </a:sp3d>
      </dgm:spPr>
    </dgm:pt>
    <dgm:pt modelId="{1D7382E1-FA77-4A3D-9F6D-AB51875236CD}" type="pres">
      <dgm:prSet presAssocID="{946D9205-3435-4D31-88E0-B4CBB304B23C}" presName="sibTrans" presStyleCnt="0"/>
      <dgm:spPr/>
    </dgm:pt>
    <dgm:pt modelId="{AFABBA20-D73A-4372-8735-DF52B7398A6F}" type="pres">
      <dgm:prSet presAssocID="{946D9205-3435-4D31-88E0-B4CBB304B23C}" presName="space" presStyleCnt="0"/>
      <dgm:spPr/>
    </dgm:pt>
    <dgm:pt modelId="{D64FDC15-C6A5-44E2-9814-319C9C958BF2}" type="pres">
      <dgm:prSet presAssocID="{9C0339D9-470D-4E98-81FE-63DE572A7DD8}" presName="composite" presStyleCnt="0"/>
      <dgm:spPr/>
    </dgm:pt>
    <dgm:pt modelId="{9716092A-3820-4B6D-91D0-49097B0D9049}" type="pres">
      <dgm:prSet presAssocID="{9C0339D9-470D-4E98-81FE-63DE572A7DD8}" presName="LShape" presStyleLbl="alignNode1" presStyleIdx="2" presStyleCnt="5"/>
      <dgm:spPr>
        <a:scene3d>
          <a:camera prst="orthographicFront"/>
          <a:lightRig rig="threePt" dir="t"/>
        </a:scene3d>
        <a:sp3d>
          <a:bevelT w="152400" h="50800" prst="softRound"/>
        </a:sp3d>
      </dgm:spPr>
    </dgm:pt>
    <dgm:pt modelId="{DB4A8F7D-C077-401D-8558-E34E1A3D1910}" type="pres">
      <dgm:prSet presAssocID="{9C0339D9-470D-4E98-81FE-63DE572A7DD8}" presName="ParentText" presStyleLbl="revTx" presStyleIdx="1" presStyleCnt="3">
        <dgm:presLayoutVars>
          <dgm:chMax val="0"/>
          <dgm:chPref val="0"/>
          <dgm:bulletEnabled val="1"/>
        </dgm:presLayoutVars>
      </dgm:prSet>
      <dgm:spPr/>
      <dgm:t>
        <a:bodyPr/>
        <a:lstStyle/>
        <a:p>
          <a:endParaRPr lang="en-AU"/>
        </a:p>
      </dgm:t>
    </dgm:pt>
    <dgm:pt modelId="{DE4725EB-7D59-41A6-B79D-18ED1E55038A}" type="pres">
      <dgm:prSet presAssocID="{9C0339D9-470D-4E98-81FE-63DE572A7DD8}" presName="Triangle" presStyleLbl="alignNode1" presStyleIdx="3" presStyleCnt="5" custAng="0" custLinFactNeighborX="33714" custLinFactNeighborY="58814"/>
      <dgm:spPr>
        <a:scene3d>
          <a:camera prst="orthographicFront"/>
          <a:lightRig rig="threePt" dir="t"/>
        </a:scene3d>
        <a:sp3d>
          <a:bevelT w="152400" h="50800" prst="softRound"/>
        </a:sp3d>
      </dgm:spPr>
    </dgm:pt>
    <dgm:pt modelId="{A4AAF225-F146-4020-9B77-F92DFB45FC6C}" type="pres">
      <dgm:prSet presAssocID="{619D98FB-73C8-47A3-8A2A-9A665AEF419F}" presName="sibTrans" presStyleCnt="0"/>
      <dgm:spPr/>
    </dgm:pt>
    <dgm:pt modelId="{DA48C917-954C-4730-A783-07E8619D38B1}" type="pres">
      <dgm:prSet presAssocID="{619D98FB-73C8-47A3-8A2A-9A665AEF419F}" presName="space" presStyleCnt="0"/>
      <dgm:spPr/>
    </dgm:pt>
    <dgm:pt modelId="{E8F5D6E1-32B6-4497-A748-958F07844422}" type="pres">
      <dgm:prSet presAssocID="{485F79EB-5B6B-471B-9C5B-A9D56876EAC7}" presName="composite" presStyleCnt="0"/>
      <dgm:spPr/>
    </dgm:pt>
    <dgm:pt modelId="{95C5B1FF-08B6-4BBD-9585-AE5B848C132D}" type="pres">
      <dgm:prSet presAssocID="{485F79EB-5B6B-471B-9C5B-A9D56876EAC7}" presName="LShape" presStyleLbl="alignNode1" presStyleIdx="4" presStyleCnt="5" custLinFactNeighborX="-1612" custLinFactNeighborY="-95"/>
      <dgm:spPr>
        <a:scene3d>
          <a:camera prst="orthographicFront"/>
          <a:lightRig rig="threePt" dir="t"/>
        </a:scene3d>
        <a:sp3d>
          <a:bevelT w="152400" h="50800" prst="softRound"/>
        </a:sp3d>
      </dgm:spPr>
    </dgm:pt>
    <dgm:pt modelId="{6B25F62C-B2EC-46FE-84C8-95B8B9E45BEE}" type="pres">
      <dgm:prSet presAssocID="{485F79EB-5B6B-471B-9C5B-A9D56876EAC7}" presName="ParentText" presStyleLbl="revTx" presStyleIdx="2" presStyleCnt="3" custLinFactNeighborX="21" custLinFactNeighborY="5034">
        <dgm:presLayoutVars>
          <dgm:chMax val="0"/>
          <dgm:chPref val="0"/>
          <dgm:bulletEnabled val="1"/>
        </dgm:presLayoutVars>
      </dgm:prSet>
      <dgm:spPr/>
      <dgm:t>
        <a:bodyPr/>
        <a:lstStyle/>
        <a:p>
          <a:endParaRPr lang="en-AU"/>
        </a:p>
      </dgm:t>
    </dgm:pt>
  </dgm:ptLst>
  <dgm:cxnLst>
    <dgm:cxn modelId="{BD7C4274-9B6B-4574-B10D-381157E0CB32}" type="presOf" srcId="{658F3682-D3A4-44CE-B72A-686CB6203924}" destId="{0A3495A6-643F-4309-95B5-28C9F7DFA917}" srcOrd="0" destOrd="0" presId="urn:microsoft.com/office/officeart/2009/3/layout/StepUpProcess"/>
    <dgm:cxn modelId="{49AF0609-EEC3-48D3-823A-33A6CB128FE0}" srcId="{E2C04D69-B93D-455B-BF41-330C65D80CDE}" destId="{485F79EB-5B6B-471B-9C5B-A9D56876EAC7}" srcOrd="2" destOrd="0" parTransId="{6A7C5701-F04A-467B-8A0D-77A13879D099}" sibTransId="{CD5130B6-CE95-4E8A-AF20-C0440B70257D}"/>
    <dgm:cxn modelId="{5BA8AF43-F175-47D7-ACF9-DAC8BDCF2909}" type="presOf" srcId="{E2C04D69-B93D-455B-BF41-330C65D80CDE}" destId="{711144E3-A488-42F6-BE14-CCF88301C68B}" srcOrd="0" destOrd="0" presId="urn:microsoft.com/office/officeart/2009/3/layout/StepUpProcess"/>
    <dgm:cxn modelId="{BA10C2F6-382B-45D9-B911-388756162815}" type="presOf" srcId="{485F79EB-5B6B-471B-9C5B-A9D56876EAC7}" destId="{6B25F62C-B2EC-46FE-84C8-95B8B9E45BEE}" srcOrd="0" destOrd="0" presId="urn:microsoft.com/office/officeart/2009/3/layout/StepUpProcess"/>
    <dgm:cxn modelId="{2719A23C-6A04-46F6-8025-AA0887A3267A}" srcId="{E2C04D69-B93D-455B-BF41-330C65D80CDE}" destId="{658F3682-D3A4-44CE-B72A-686CB6203924}" srcOrd="0" destOrd="0" parTransId="{E5DA9DC3-DC0E-4FB4-950F-4496FE498FEB}" sibTransId="{946D9205-3435-4D31-88E0-B4CBB304B23C}"/>
    <dgm:cxn modelId="{4DA74411-CE1F-43AD-A828-A907BD69EB27}" srcId="{E2C04D69-B93D-455B-BF41-330C65D80CDE}" destId="{9C0339D9-470D-4E98-81FE-63DE572A7DD8}" srcOrd="1" destOrd="0" parTransId="{22B633AC-3C19-4B31-9BD9-868054706AF5}" sibTransId="{619D98FB-73C8-47A3-8A2A-9A665AEF419F}"/>
    <dgm:cxn modelId="{BBE36DB6-93D4-47FE-B36B-EBB2591BC050}" type="presOf" srcId="{9C0339D9-470D-4E98-81FE-63DE572A7DD8}" destId="{DB4A8F7D-C077-401D-8558-E34E1A3D1910}" srcOrd="0" destOrd="0" presId="urn:microsoft.com/office/officeart/2009/3/layout/StepUpProcess"/>
    <dgm:cxn modelId="{FD52F6E0-4D0D-4475-B568-EF0D8F105F4D}" type="presParOf" srcId="{711144E3-A488-42F6-BE14-CCF88301C68B}" destId="{2A504BC2-2EBE-4E2E-8DCB-DD3EEEC74E20}" srcOrd="0" destOrd="0" presId="urn:microsoft.com/office/officeart/2009/3/layout/StepUpProcess"/>
    <dgm:cxn modelId="{0829AEB3-A21B-480B-AF89-D72362C7C05A}" type="presParOf" srcId="{2A504BC2-2EBE-4E2E-8DCB-DD3EEEC74E20}" destId="{98040912-D58C-46E3-9612-56FF80C15B48}" srcOrd="0" destOrd="0" presId="urn:microsoft.com/office/officeart/2009/3/layout/StepUpProcess"/>
    <dgm:cxn modelId="{DE092570-96DC-4806-863D-1AA1548D35B5}" type="presParOf" srcId="{2A504BC2-2EBE-4E2E-8DCB-DD3EEEC74E20}" destId="{0A3495A6-643F-4309-95B5-28C9F7DFA917}" srcOrd="1" destOrd="0" presId="urn:microsoft.com/office/officeart/2009/3/layout/StepUpProcess"/>
    <dgm:cxn modelId="{C1F63EB3-3AB9-43CB-87DD-D9C420A0D687}" type="presParOf" srcId="{2A504BC2-2EBE-4E2E-8DCB-DD3EEEC74E20}" destId="{77906FC9-9855-45D5-96D3-A1D55CCB02B1}" srcOrd="2" destOrd="0" presId="urn:microsoft.com/office/officeart/2009/3/layout/StepUpProcess"/>
    <dgm:cxn modelId="{AE962086-1307-41F2-9D06-BE4BF61B2FA0}" type="presParOf" srcId="{711144E3-A488-42F6-BE14-CCF88301C68B}" destId="{1D7382E1-FA77-4A3D-9F6D-AB51875236CD}" srcOrd="1" destOrd="0" presId="urn:microsoft.com/office/officeart/2009/3/layout/StepUpProcess"/>
    <dgm:cxn modelId="{79B540B3-90C3-432C-9A23-B14A1FFE762C}" type="presParOf" srcId="{1D7382E1-FA77-4A3D-9F6D-AB51875236CD}" destId="{AFABBA20-D73A-4372-8735-DF52B7398A6F}" srcOrd="0" destOrd="0" presId="urn:microsoft.com/office/officeart/2009/3/layout/StepUpProcess"/>
    <dgm:cxn modelId="{C461EEA0-1721-4646-A125-5982215FF68C}" type="presParOf" srcId="{711144E3-A488-42F6-BE14-CCF88301C68B}" destId="{D64FDC15-C6A5-44E2-9814-319C9C958BF2}" srcOrd="2" destOrd="0" presId="urn:microsoft.com/office/officeart/2009/3/layout/StepUpProcess"/>
    <dgm:cxn modelId="{FE9FAC97-6703-49D1-9782-0B6586144118}" type="presParOf" srcId="{D64FDC15-C6A5-44E2-9814-319C9C958BF2}" destId="{9716092A-3820-4B6D-91D0-49097B0D9049}" srcOrd="0" destOrd="0" presId="urn:microsoft.com/office/officeart/2009/3/layout/StepUpProcess"/>
    <dgm:cxn modelId="{33B33968-17E3-4903-B1F8-CCC9E7F372A4}" type="presParOf" srcId="{D64FDC15-C6A5-44E2-9814-319C9C958BF2}" destId="{DB4A8F7D-C077-401D-8558-E34E1A3D1910}" srcOrd="1" destOrd="0" presId="urn:microsoft.com/office/officeart/2009/3/layout/StepUpProcess"/>
    <dgm:cxn modelId="{CB2A5B1A-FC2F-4D78-AA88-86D29C8DE056}" type="presParOf" srcId="{D64FDC15-C6A5-44E2-9814-319C9C958BF2}" destId="{DE4725EB-7D59-41A6-B79D-18ED1E55038A}" srcOrd="2" destOrd="0" presId="urn:microsoft.com/office/officeart/2009/3/layout/StepUpProcess"/>
    <dgm:cxn modelId="{5CCAE2F5-15FD-4E57-94B7-169A98B4443C}" type="presParOf" srcId="{711144E3-A488-42F6-BE14-CCF88301C68B}" destId="{A4AAF225-F146-4020-9B77-F92DFB45FC6C}" srcOrd="3" destOrd="0" presId="urn:microsoft.com/office/officeart/2009/3/layout/StepUpProcess"/>
    <dgm:cxn modelId="{5CE5E6F2-6695-496F-8730-DDE03B828B87}" type="presParOf" srcId="{A4AAF225-F146-4020-9B77-F92DFB45FC6C}" destId="{DA48C917-954C-4730-A783-07E8619D38B1}" srcOrd="0" destOrd="0" presId="urn:microsoft.com/office/officeart/2009/3/layout/StepUpProcess"/>
    <dgm:cxn modelId="{C9B3D807-8712-41F5-84FF-8477DF824203}" type="presParOf" srcId="{711144E3-A488-42F6-BE14-CCF88301C68B}" destId="{E8F5D6E1-32B6-4497-A748-958F07844422}" srcOrd="4" destOrd="0" presId="urn:microsoft.com/office/officeart/2009/3/layout/StepUpProcess"/>
    <dgm:cxn modelId="{8415FA16-96DB-4029-B15A-B49F1849FB98}" type="presParOf" srcId="{E8F5D6E1-32B6-4497-A748-958F07844422}" destId="{95C5B1FF-08B6-4BBD-9585-AE5B848C132D}" srcOrd="0" destOrd="0" presId="urn:microsoft.com/office/officeart/2009/3/layout/StepUpProcess"/>
    <dgm:cxn modelId="{A55E3958-CDF6-448A-A624-207534815658}" type="presParOf" srcId="{E8F5D6E1-32B6-4497-A748-958F07844422}" destId="{6B25F62C-B2EC-46FE-84C8-95B8B9E45BEE}"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DE584B-64DA-4834-98F3-17EBD72F73A3}">
      <dsp:nvSpPr>
        <dsp:cNvPr id="0" name=""/>
        <dsp:cNvSpPr/>
      </dsp:nvSpPr>
      <dsp:spPr>
        <a:xfrm>
          <a:off x="0" y="461155"/>
          <a:ext cx="5486400" cy="5486400"/>
        </a:xfrm>
        <a:prstGeom prst="pie">
          <a:avLst>
            <a:gd name="adj1" fmla="val 5400000"/>
            <a:gd name="adj2" fmla="val 16200000"/>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9C5E63B-2C9C-4FA6-A624-5BFE136DF568}">
      <dsp:nvSpPr>
        <dsp:cNvPr id="0" name=""/>
        <dsp:cNvSpPr/>
      </dsp:nvSpPr>
      <dsp:spPr>
        <a:xfrm>
          <a:off x="2743200" y="461155"/>
          <a:ext cx="6400799" cy="5486400"/>
        </a:xfrm>
        <a:prstGeom prst="rect">
          <a:avLst/>
        </a:prstGeom>
        <a:solidFill>
          <a:schemeClr val="lt1">
            <a:alpha val="90000"/>
            <a:hueOff val="0"/>
            <a:satOff val="0"/>
            <a:lumOff val="0"/>
            <a:alphaOff val="0"/>
          </a:schemeClr>
        </a:solidFill>
        <a:ln w="15875"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t>Supporting quality teaching and school leadership</a:t>
          </a:r>
          <a:endParaRPr lang="en-AU" sz="3000" kern="1200" dirty="0"/>
        </a:p>
      </dsp:txBody>
      <dsp:txXfrm>
        <a:off x="2743200" y="461155"/>
        <a:ext cx="3200399" cy="1645923"/>
      </dsp:txXfrm>
    </dsp:sp>
    <dsp:sp modelId="{BDD0EF9D-119C-4783-9765-AED0E4E392E3}">
      <dsp:nvSpPr>
        <dsp:cNvPr id="0" name=""/>
        <dsp:cNvSpPr/>
      </dsp:nvSpPr>
      <dsp:spPr>
        <a:xfrm>
          <a:off x="960121" y="2107079"/>
          <a:ext cx="3566156" cy="3566156"/>
        </a:xfrm>
        <a:prstGeom prst="pie">
          <a:avLst>
            <a:gd name="adj1" fmla="val 5400000"/>
            <a:gd name="adj2" fmla="val 16200000"/>
          </a:avLst>
        </a:prstGeom>
        <a:solidFill>
          <a:schemeClr val="accent5">
            <a:hueOff val="-4966938"/>
            <a:satOff val="19906"/>
            <a:lumOff val="431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3E24F42-C62B-4EDF-984F-D2996B67988F}">
      <dsp:nvSpPr>
        <dsp:cNvPr id="0" name=""/>
        <dsp:cNvSpPr/>
      </dsp:nvSpPr>
      <dsp:spPr>
        <a:xfrm>
          <a:off x="2743200" y="2107079"/>
          <a:ext cx="6400799" cy="3566156"/>
        </a:xfrm>
        <a:prstGeom prst="rect">
          <a:avLst/>
        </a:prstGeom>
        <a:solidFill>
          <a:schemeClr val="lt1">
            <a:alpha val="90000"/>
            <a:hueOff val="0"/>
            <a:satOff val="0"/>
            <a:lumOff val="0"/>
            <a:alphaOff val="0"/>
          </a:schemeClr>
        </a:solidFill>
        <a:ln w="15875"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t>Promoting world-class curriculum and assessment </a:t>
          </a:r>
          <a:endParaRPr lang="en-AU" sz="3000" kern="1200" dirty="0"/>
        </a:p>
      </dsp:txBody>
      <dsp:txXfrm>
        <a:off x="2743200" y="2107079"/>
        <a:ext cx="3200399" cy="1645918"/>
      </dsp:txXfrm>
    </dsp:sp>
    <dsp:sp modelId="{679731E3-EC7F-4AAE-A8FB-30A6956F7C66}">
      <dsp:nvSpPr>
        <dsp:cNvPr id="0" name=""/>
        <dsp:cNvSpPr/>
      </dsp:nvSpPr>
      <dsp:spPr>
        <a:xfrm>
          <a:off x="1920240" y="3752997"/>
          <a:ext cx="1645918" cy="1645918"/>
        </a:xfrm>
        <a:prstGeom prst="pie">
          <a:avLst>
            <a:gd name="adj1" fmla="val 5400000"/>
            <a:gd name="adj2" fmla="val 16200000"/>
          </a:avLst>
        </a:prstGeom>
        <a:solidFill>
          <a:schemeClr val="accent5">
            <a:hueOff val="-9933876"/>
            <a:satOff val="39811"/>
            <a:lumOff val="862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493E352-E4A3-4123-87CE-32978A7B42E7}">
      <dsp:nvSpPr>
        <dsp:cNvPr id="0" name=""/>
        <dsp:cNvSpPr/>
      </dsp:nvSpPr>
      <dsp:spPr>
        <a:xfrm>
          <a:off x="2743200" y="3752997"/>
          <a:ext cx="6400799" cy="1645918"/>
        </a:xfrm>
        <a:prstGeom prst="rect">
          <a:avLst/>
        </a:prstGeom>
        <a:solidFill>
          <a:schemeClr val="lt1">
            <a:alpha val="90000"/>
            <a:hueOff val="0"/>
            <a:satOff val="0"/>
            <a:lumOff val="0"/>
            <a:alphaOff val="0"/>
          </a:schemeClr>
        </a:solidFill>
        <a:ln w="15875"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t>Strengthening accountability and transparency</a:t>
          </a:r>
          <a:endParaRPr lang="en-AU" sz="3000" kern="1200" dirty="0"/>
        </a:p>
      </dsp:txBody>
      <dsp:txXfrm>
        <a:off x="2743200" y="3752997"/>
        <a:ext cx="3200399" cy="1645918"/>
      </dsp:txXfrm>
    </dsp:sp>
    <dsp:sp modelId="{4DB811E9-3AD0-48BD-98B9-BC22292136BC}">
      <dsp:nvSpPr>
        <dsp:cNvPr id="0" name=""/>
        <dsp:cNvSpPr/>
      </dsp:nvSpPr>
      <dsp:spPr>
        <a:xfrm>
          <a:off x="5943600" y="3957075"/>
          <a:ext cx="3200399" cy="1237763"/>
        </a:xfrm>
        <a:prstGeom prst="rect">
          <a:avLst/>
        </a:prstGeom>
        <a:noFill/>
        <a:ln w="15875" cap="flat"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29540" tIns="129540" rIns="129540" bIns="129540" numCol="1" spcCol="1270" anchor="ctr" anchorCtr="0">
          <a:noAutofit/>
        </a:bodyPr>
        <a:lstStyle/>
        <a:p>
          <a:pPr marL="285750" lvl="1" indent="-285750" algn="l" defTabSz="1511300">
            <a:lnSpc>
              <a:spcPct val="90000"/>
            </a:lnSpc>
            <a:spcBef>
              <a:spcPct val="0"/>
            </a:spcBef>
            <a:spcAft>
              <a:spcPct val="15000"/>
            </a:spcAft>
            <a:buChar char="••"/>
          </a:pPr>
          <a:endParaRPr lang="en-AU" sz="3400" kern="1200" dirty="0"/>
        </a:p>
        <a:p>
          <a:pPr marL="285750" lvl="1" indent="-285750" algn="l" defTabSz="1511300">
            <a:lnSpc>
              <a:spcPct val="90000"/>
            </a:lnSpc>
            <a:spcBef>
              <a:spcPct val="0"/>
            </a:spcBef>
            <a:spcAft>
              <a:spcPct val="15000"/>
            </a:spcAft>
            <a:buChar char="••"/>
          </a:pPr>
          <a:endParaRPr lang="en-AU" sz="3400" kern="1200" dirty="0"/>
        </a:p>
      </dsp:txBody>
      <dsp:txXfrm>
        <a:off x="5943600" y="3957075"/>
        <a:ext cx="3200399" cy="123776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864F34-6849-4267-976C-2F083E533CC6}">
      <dsp:nvSpPr>
        <dsp:cNvPr id="0" name=""/>
        <dsp:cNvSpPr/>
      </dsp:nvSpPr>
      <dsp:spPr>
        <a:xfrm>
          <a:off x="5868142" y="1196759"/>
          <a:ext cx="2527282" cy="5472657"/>
        </a:xfrm>
        <a:prstGeom prst="wedgeRectCallout">
          <a:avLst>
            <a:gd name="adj1" fmla="val 0"/>
            <a:gd name="adj2" fmla="val 0"/>
          </a:avLst>
        </a:prstGeom>
        <a:solidFill>
          <a:schemeClr val="accent5">
            <a:tint val="50000"/>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t" anchorCtr="0">
          <a:noAutofit/>
        </a:bodyPr>
        <a:lstStyle/>
        <a:p>
          <a:pPr lvl="0" algn="l" defTabSz="533400">
            <a:lnSpc>
              <a:spcPct val="90000"/>
            </a:lnSpc>
            <a:spcBef>
              <a:spcPct val="0"/>
            </a:spcBef>
            <a:spcAft>
              <a:spcPct val="35000"/>
            </a:spcAft>
          </a:pPr>
          <a:endParaRPr lang="en-AU" sz="1200" b="1" kern="1200" dirty="0" smtClean="0"/>
        </a:p>
        <a:p>
          <a:pPr lvl="0" algn="l" defTabSz="533400">
            <a:lnSpc>
              <a:spcPct val="90000"/>
            </a:lnSpc>
            <a:spcBef>
              <a:spcPct val="0"/>
            </a:spcBef>
            <a:spcAft>
              <a:spcPct val="35000"/>
            </a:spcAft>
          </a:pPr>
          <a:r>
            <a:rPr lang="en-AU" sz="1200" b="0" kern="1200" dirty="0" smtClean="0"/>
            <a:t>They </a:t>
          </a:r>
          <a:r>
            <a:rPr lang="en-AU" sz="1200" b="1" kern="1200" dirty="0" smtClean="0"/>
            <a:t>design</a:t>
          </a:r>
          <a:r>
            <a:rPr lang="en-AU" sz="1200" b="0" kern="1200" dirty="0" smtClean="0"/>
            <a:t> and </a:t>
          </a:r>
          <a:r>
            <a:rPr lang="en-AU" sz="1200" b="1" kern="1200" dirty="0" smtClean="0"/>
            <a:t>implement </a:t>
          </a:r>
          <a:r>
            <a:rPr lang="en-AU" sz="1200" b="0" kern="1200" dirty="0" smtClean="0"/>
            <a:t>engaging teaching programs that meet curriculum, assessment and reporting requirements. They use </a:t>
          </a:r>
          <a:r>
            <a:rPr lang="en-AU" sz="1200" b="1" kern="1200" dirty="0" smtClean="0"/>
            <a:t>feedback</a:t>
          </a:r>
          <a:r>
            <a:rPr lang="en-AU" sz="1200" b="0" kern="1200" dirty="0" smtClean="0"/>
            <a:t> and assessment to analyse and support their students' knowledge and understanding. Proficient teachers use a </a:t>
          </a:r>
          <a:r>
            <a:rPr lang="en-AU" sz="1200" b="1" kern="1200" dirty="0" smtClean="0"/>
            <a:t>range </a:t>
          </a:r>
          <a:r>
            <a:rPr lang="en-AU" sz="1200" b="0" kern="1200" dirty="0" smtClean="0"/>
            <a:t>of sources, including student results, to </a:t>
          </a:r>
          <a:r>
            <a:rPr lang="en-AU" sz="1200" b="1" kern="1200" dirty="0" smtClean="0"/>
            <a:t>evaluate</a:t>
          </a:r>
          <a:r>
            <a:rPr lang="en-AU" sz="1200" b="0" kern="1200" dirty="0" smtClean="0"/>
            <a:t> their teaching and to </a:t>
          </a:r>
          <a:r>
            <a:rPr lang="en-AU" sz="1200" b="1" kern="1200" dirty="0" smtClean="0"/>
            <a:t>adjust</a:t>
          </a:r>
          <a:r>
            <a:rPr lang="en-AU" sz="1200" b="0" kern="1200" dirty="0" smtClean="0"/>
            <a:t> their programs to better </a:t>
          </a:r>
          <a:r>
            <a:rPr lang="en-AU" sz="1200" b="1" kern="1200" dirty="0" smtClean="0"/>
            <a:t>meet</a:t>
          </a:r>
          <a:r>
            <a:rPr lang="en-AU" sz="1200" b="0" kern="1200" dirty="0" smtClean="0"/>
            <a:t> student needs.</a:t>
          </a:r>
          <a:endParaRPr lang="en-AU" sz="1200" b="0" kern="1200" dirty="0"/>
        </a:p>
        <a:p>
          <a:pPr lvl="0" algn="l" defTabSz="533400">
            <a:lnSpc>
              <a:spcPct val="90000"/>
            </a:lnSpc>
            <a:spcBef>
              <a:spcPct val="0"/>
            </a:spcBef>
            <a:spcAft>
              <a:spcPct val="35000"/>
            </a:spcAft>
          </a:pPr>
          <a:r>
            <a:rPr lang="en-AU" sz="1200" b="0" kern="1200" dirty="0" smtClean="0"/>
            <a:t>Proficient teachers are </a:t>
          </a:r>
          <a:r>
            <a:rPr lang="en-AU" sz="1200" b="1" kern="1200" dirty="0" smtClean="0"/>
            <a:t>active participants</a:t>
          </a:r>
          <a:r>
            <a:rPr lang="en-AU" sz="1200" b="0" kern="1200" dirty="0" smtClean="0"/>
            <a:t> in their profession and with advice from colleagues, identify, plan and evaluate their own professional learning needs.</a:t>
          </a:r>
          <a:endParaRPr lang="en-AU" sz="1200" b="0" kern="1200" dirty="0"/>
        </a:p>
        <a:p>
          <a:pPr lvl="0" algn="l" defTabSz="533400">
            <a:lnSpc>
              <a:spcPct val="90000"/>
            </a:lnSpc>
            <a:spcBef>
              <a:spcPct val="0"/>
            </a:spcBef>
            <a:spcAft>
              <a:spcPct val="35000"/>
            </a:spcAft>
          </a:pPr>
          <a:r>
            <a:rPr lang="en-AU" sz="1200" b="0" kern="1200" dirty="0" smtClean="0"/>
            <a:t>Proficient teachers are </a:t>
          </a:r>
          <a:r>
            <a:rPr lang="en-AU" sz="1200" b="1" kern="1200" dirty="0" smtClean="0"/>
            <a:t>team members</a:t>
          </a:r>
          <a:r>
            <a:rPr lang="en-AU" sz="1200" b="0" kern="1200" dirty="0" smtClean="0"/>
            <a:t>. They work collaboratively with colleagues; they seek out and </a:t>
          </a:r>
          <a:r>
            <a:rPr lang="en-AU" sz="1200" b="1" kern="1200" dirty="0" smtClean="0"/>
            <a:t>are responsive to advice about educational issues</a:t>
          </a:r>
          <a:r>
            <a:rPr lang="en-AU" sz="1200" b="0" kern="1200" dirty="0" smtClean="0"/>
            <a:t> affecting their teaching practice. They communicate effectively with their students, colleagues, parents/carers and community members. </a:t>
          </a:r>
          <a:r>
            <a:rPr lang="en-AU" sz="1200" b="1" kern="1200" dirty="0" smtClean="0"/>
            <a:t>They behave professionally and ethically in all forums.</a:t>
          </a:r>
          <a:endParaRPr lang="en-AU" sz="1200" b="1" kern="1200" dirty="0"/>
        </a:p>
      </dsp:txBody>
      <dsp:txXfrm>
        <a:off x="6188886" y="1196759"/>
        <a:ext cx="2206538" cy="5472657"/>
      </dsp:txXfrm>
    </dsp:sp>
    <dsp:sp modelId="{F5E76272-6FFB-4E17-B89A-A9226BD6564E}">
      <dsp:nvSpPr>
        <dsp:cNvPr id="0" name=""/>
        <dsp:cNvSpPr/>
      </dsp:nvSpPr>
      <dsp:spPr>
        <a:xfrm>
          <a:off x="5836020" y="35901"/>
          <a:ext cx="2527282" cy="1199154"/>
        </a:xfrm>
        <a:prstGeom prst="rect">
          <a:avLst/>
        </a:prstGeom>
        <a:solidFill>
          <a:schemeClr val="accent5">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8425" tIns="98425" rIns="98425" bIns="98425" numCol="1" spcCol="1270" anchor="ctr" anchorCtr="0">
          <a:noAutofit/>
        </a:bodyPr>
        <a:lstStyle/>
        <a:p>
          <a:pPr lvl="0" algn="ctr" defTabSz="1377950">
            <a:lnSpc>
              <a:spcPct val="90000"/>
            </a:lnSpc>
            <a:spcBef>
              <a:spcPct val="0"/>
            </a:spcBef>
            <a:spcAft>
              <a:spcPct val="35000"/>
            </a:spcAft>
          </a:pPr>
          <a:r>
            <a:rPr lang="en-AU" sz="3100" b="1" kern="1200" dirty="0" smtClean="0">
              <a:solidFill>
                <a:srgbClr val="C00000"/>
              </a:solidFill>
            </a:rPr>
            <a:t>The Teacher</a:t>
          </a:r>
          <a:endParaRPr lang="en-AU" sz="3100" b="1" kern="1200" dirty="0">
            <a:solidFill>
              <a:srgbClr val="C00000"/>
            </a:solidFill>
          </a:endParaRPr>
        </a:p>
      </dsp:txBody>
      <dsp:txXfrm>
        <a:off x="5836020" y="35901"/>
        <a:ext cx="2527282" cy="1199154"/>
      </dsp:txXfrm>
    </dsp:sp>
    <dsp:sp modelId="{B93F7B46-1548-4B9A-A465-CC328F9A5139}">
      <dsp:nvSpPr>
        <dsp:cNvPr id="0" name=""/>
        <dsp:cNvSpPr/>
      </dsp:nvSpPr>
      <dsp:spPr>
        <a:xfrm>
          <a:off x="3307979" y="1233012"/>
          <a:ext cx="2527282" cy="5215639"/>
        </a:xfrm>
        <a:prstGeom prst="wedgeRectCallout">
          <a:avLst>
            <a:gd name="adj1" fmla="val 62500"/>
            <a:gd name="adj2" fmla="val 20830"/>
          </a:avLst>
        </a:prstGeom>
        <a:solidFill>
          <a:schemeClr val="accent5">
            <a:tint val="50000"/>
            <a:hueOff val="-5387422"/>
            <a:satOff val="23188"/>
            <a:lumOff val="6269"/>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t" anchorCtr="0">
          <a:noAutofit/>
        </a:bodyPr>
        <a:lstStyle/>
        <a:p>
          <a:pPr lvl="0" algn="r" defTabSz="622300">
            <a:lnSpc>
              <a:spcPct val="90000"/>
            </a:lnSpc>
            <a:spcBef>
              <a:spcPct val="0"/>
            </a:spcBef>
            <a:spcAft>
              <a:spcPct val="35000"/>
            </a:spcAft>
          </a:pPr>
          <a:endParaRPr lang="en-AU" sz="1400" kern="1200" dirty="0"/>
        </a:p>
        <a:p>
          <a:pPr lvl="0" algn="l" defTabSz="622300">
            <a:lnSpc>
              <a:spcPct val="90000"/>
            </a:lnSpc>
            <a:spcBef>
              <a:spcPct val="0"/>
            </a:spcBef>
            <a:spcAft>
              <a:spcPct val="35000"/>
            </a:spcAft>
          </a:pPr>
          <a:r>
            <a:rPr lang="en-AU" sz="1400" kern="1200" dirty="0" smtClean="0"/>
            <a:t>They </a:t>
          </a:r>
          <a:r>
            <a:rPr lang="en-AU" sz="1400" b="1" kern="1200" dirty="0" smtClean="0"/>
            <a:t>apply skills and in-depth knowledge and understanding</a:t>
          </a:r>
          <a:r>
            <a:rPr lang="en-AU" sz="1400" kern="1200" dirty="0" smtClean="0"/>
            <a:t> to deliver effective lessons and learning opportunities and </a:t>
          </a:r>
          <a:r>
            <a:rPr lang="en-AU" sz="1400" b="1" kern="1200" dirty="0" smtClean="0"/>
            <a:t>share</a:t>
          </a:r>
          <a:r>
            <a:rPr lang="en-AU" sz="1400" kern="1200" dirty="0" smtClean="0"/>
            <a:t> this information with colleagues and pre-service teachers. They </a:t>
          </a:r>
          <a:r>
            <a:rPr lang="en-AU" sz="1400" b="1" kern="1200" dirty="0" smtClean="0"/>
            <a:t>describe the relationship between highly effective teaching and learning </a:t>
          </a:r>
          <a:r>
            <a:rPr lang="en-AU" sz="1400" kern="1200" dirty="0" smtClean="0"/>
            <a:t>in ways that </a:t>
          </a:r>
          <a:r>
            <a:rPr lang="en-AU" sz="1400" b="1" kern="1200" dirty="0" smtClean="0"/>
            <a:t>inspire colleagues </a:t>
          </a:r>
          <a:r>
            <a:rPr lang="en-AU" sz="1400" kern="1200" dirty="0" smtClean="0"/>
            <a:t>to improve their own professional practice.</a:t>
          </a:r>
          <a:endParaRPr lang="en-AU" sz="1400" kern="1200" dirty="0"/>
        </a:p>
        <a:p>
          <a:pPr lvl="0" algn="l" defTabSz="622300">
            <a:lnSpc>
              <a:spcPct val="90000"/>
            </a:lnSpc>
            <a:spcBef>
              <a:spcPct val="0"/>
            </a:spcBef>
            <a:spcAft>
              <a:spcPct val="35000"/>
            </a:spcAft>
          </a:pPr>
          <a:endParaRPr lang="en-AU" sz="1400" kern="1200"/>
        </a:p>
        <a:p>
          <a:pPr lvl="0" algn="l" defTabSz="622300">
            <a:lnSpc>
              <a:spcPct val="90000"/>
            </a:lnSpc>
            <a:spcBef>
              <a:spcPct val="0"/>
            </a:spcBef>
            <a:spcAft>
              <a:spcPct val="35000"/>
            </a:spcAft>
          </a:pPr>
          <a:r>
            <a:rPr lang="en-AU" sz="1400" kern="1200" dirty="0" smtClean="0"/>
            <a:t>They </a:t>
          </a:r>
          <a:r>
            <a:rPr lang="en-AU" sz="1400" b="1" kern="1200" dirty="0" smtClean="0"/>
            <a:t>lead processes to improve student performance </a:t>
          </a:r>
          <a:r>
            <a:rPr lang="en-AU" sz="1400" kern="1200" dirty="0" smtClean="0"/>
            <a:t>by evaluating and revising programs, </a:t>
          </a:r>
          <a:r>
            <a:rPr lang="en-AU" sz="1400" b="1" kern="1200" dirty="0" smtClean="0"/>
            <a:t>analysing</a:t>
          </a:r>
          <a:r>
            <a:rPr lang="en-AU" sz="1400" kern="1200" dirty="0" smtClean="0"/>
            <a:t> student assessment data and taking account of feedback from parents/carers. This is combined with a </a:t>
          </a:r>
          <a:r>
            <a:rPr lang="en-AU" sz="1400" b="1" kern="1200" dirty="0" smtClean="0"/>
            <a:t>synthesis of current research on effective teaching and learning.</a:t>
          </a:r>
          <a:endParaRPr lang="en-AU" sz="1400" b="1" kern="1200" dirty="0"/>
        </a:p>
      </dsp:txBody>
      <dsp:txXfrm>
        <a:off x="3628723" y="1233012"/>
        <a:ext cx="2206538" cy="5215639"/>
      </dsp:txXfrm>
    </dsp:sp>
    <dsp:sp modelId="{FE59749B-733D-4A3D-B28E-A3392A81F90E}">
      <dsp:nvSpPr>
        <dsp:cNvPr id="0" name=""/>
        <dsp:cNvSpPr/>
      </dsp:nvSpPr>
      <dsp:spPr>
        <a:xfrm>
          <a:off x="3307979" y="230083"/>
          <a:ext cx="2527282" cy="1002928"/>
        </a:xfrm>
        <a:prstGeom prst="rect">
          <a:avLst/>
        </a:prstGeom>
        <a:solidFill>
          <a:schemeClr val="accent5">
            <a:hueOff val="-4966938"/>
            <a:satOff val="19906"/>
            <a:lumOff val="4314"/>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8425" tIns="98425" rIns="98425" bIns="98425" numCol="1" spcCol="1270" anchor="ctr" anchorCtr="0">
          <a:noAutofit/>
        </a:bodyPr>
        <a:lstStyle/>
        <a:p>
          <a:pPr lvl="0" algn="ctr" defTabSz="1377950">
            <a:lnSpc>
              <a:spcPct val="90000"/>
            </a:lnSpc>
            <a:spcBef>
              <a:spcPct val="0"/>
            </a:spcBef>
            <a:spcAft>
              <a:spcPct val="35000"/>
            </a:spcAft>
          </a:pPr>
          <a:r>
            <a:rPr lang="en-AU" sz="3100" b="1" kern="1200" dirty="0" smtClean="0">
              <a:solidFill>
                <a:srgbClr val="C00000"/>
              </a:solidFill>
            </a:rPr>
            <a:t>The Executive</a:t>
          </a:r>
          <a:endParaRPr lang="en-AU" sz="3100" b="1" kern="1200" dirty="0">
            <a:solidFill>
              <a:srgbClr val="C00000"/>
            </a:solidFill>
          </a:endParaRPr>
        </a:p>
      </dsp:txBody>
      <dsp:txXfrm>
        <a:off x="3307979" y="230083"/>
        <a:ext cx="2527282" cy="1002928"/>
      </dsp:txXfrm>
    </dsp:sp>
    <dsp:sp modelId="{BBD49CE4-6A0B-4849-B87B-13CA755C7FDF}">
      <dsp:nvSpPr>
        <dsp:cNvPr id="0" name=""/>
        <dsp:cNvSpPr/>
      </dsp:nvSpPr>
      <dsp:spPr>
        <a:xfrm>
          <a:off x="780696" y="1233012"/>
          <a:ext cx="2527282" cy="4814331"/>
        </a:xfrm>
        <a:prstGeom prst="wedgeRectCallout">
          <a:avLst>
            <a:gd name="adj1" fmla="val 62500"/>
            <a:gd name="adj2" fmla="val 20830"/>
          </a:avLst>
        </a:prstGeom>
        <a:solidFill>
          <a:schemeClr val="accent5">
            <a:tint val="50000"/>
            <a:hueOff val="-10774845"/>
            <a:satOff val="46375"/>
            <a:lumOff val="12537"/>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4450" tIns="44450" rIns="44450" bIns="44450" numCol="1" spcCol="1270" anchor="t" anchorCtr="0">
          <a:noAutofit/>
        </a:bodyPr>
        <a:lstStyle/>
        <a:p>
          <a:pPr lvl="0" algn="r" defTabSz="577850">
            <a:lnSpc>
              <a:spcPct val="90000"/>
            </a:lnSpc>
            <a:spcBef>
              <a:spcPct val="0"/>
            </a:spcBef>
            <a:spcAft>
              <a:spcPct val="35000"/>
            </a:spcAft>
          </a:pPr>
          <a:endParaRPr lang="en-AU" sz="1300" kern="1200" dirty="0"/>
        </a:p>
        <a:p>
          <a:pPr lvl="0" algn="l" defTabSz="622300">
            <a:lnSpc>
              <a:spcPct val="90000"/>
            </a:lnSpc>
            <a:spcBef>
              <a:spcPct val="0"/>
            </a:spcBef>
            <a:spcAft>
              <a:spcPct val="35000"/>
            </a:spcAft>
          </a:pPr>
          <a:r>
            <a:rPr lang="en-AU" sz="1400" kern="1200" dirty="0" smtClean="0"/>
            <a:t>Place </a:t>
          </a:r>
          <a:r>
            <a:rPr lang="en-AU" sz="1400" b="1" kern="1200" dirty="0" smtClean="0"/>
            <a:t>learning at the centre </a:t>
          </a:r>
          <a:r>
            <a:rPr lang="en-AU" sz="1400" kern="1200" dirty="0" smtClean="0"/>
            <a:t>of </a:t>
          </a:r>
          <a:r>
            <a:rPr lang="en-AU" sz="1400" b="1" kern="1200" dirty="0" smtClean="0"/>
            <a:t>strategic</a:t>
          </a:r>
          <a:r>
            <a:rPr lang="en-AU" sz="1400" kern="1200" dirty="0" smtClean="0"/>
            <a:t> planning and make sure that there is a </a:t>
          </a:r>
          <a:r>
            <a:rPr lang="en-AU" sz="1400" b="1" kern="1200" dirty="0" smtClean="0"/>
            <a:t>diverse</a:t>
          </a:r>
          <a:r>
            <a:rPr lang="en-AU" sz="1400" kern="1200" dirty="0" smtClean="0"/>
            <a:t> and </a:t>
          </a:r>
          <a:r>
            <a:rPr lang="en-AU" sz="1400" b="1" kern="1200" dirty="0" smtClean="0"/>
            <a:t>flexible </a:t>
          </a:r>
          <a:r>
            <a:rPr lang="en-AU" sz="1400" kern="1200" dirty="0" smtClean="0"/>
            <a:t>curriculum that is supported by </a:t>
          </a:r>
          <a:r>
            <a:rPr lang="en-AU" sz="1400" b="1" kern="1200" dirty="0" smtClean="0"/>
            <a:t>creative, responsive approaches</a:t>
          </a:r>
          <a:r>
            <a:rPr lang="en-AU" sz="1400" kern="1200" dirty="0" smtClean="0"/>
            <a:t> to teaching together with an effective learning environment. </a:t>
          </a:r>
        </a:p>
        <a:p>
          <a:pPr lvl="0" algn="l" defTabSz="622300">
            <a:lnSpc>
              <a:spcPct val="90000"/>
            </a:lnSpc>
            <a:spcBef>
              <a:spcPct val="0"/>
            </a:spcBef>
            <a:spcAft>
              <a:spcPct val="35000"/>
            </a:spcAft>
          </a:pPr>
          <a:r>
            <a:rPr lang="en-AU" sz="1400" b="1" kern="1200" dirty="0" smtClean="0"/>
            <a:t>Convert</a:t>
          </a:r>
          <a:r>
            <a:rPr lang="en-AU" sz="1400" kern="1200" dirty="0" smtClean="0"/>
            <a:t> the strategic planning into </a:t>
          </a:r>
          <a:r>
            <a:rPr lang="en-AU" sz="1400" b="1" kern="1200" dirty="0" smtClean="0"/>
            <a:t>action</a:t>
          </a:r>
          <a:r>
            <a:rPr lang="en-AU" sz="1400" kern="1200" dirty="0" smtClean="0"/>
            <a:t> in the classroom and in </a:t>
          </a:r>
          <a:r>
            <a:rPr lang="en-AU" sz="1400" b="1" kern="1200" dirty="0" smtClean="0"/>
            <a:t>designing and delivering learning</a:t>
          </a:r>
          <a:r>
            <a:rPr lang="en-AU" sz="1400" kern="1200" dirty="0" smtClean="0"/>
            <a:t>. </a:t>
          </a:r>
        </a:p>
        <a:p>
          <a:pPr lvl="0" algn="l" defTabSz="622300">
            <a:lnSpc>
              <a:spcPct val="90000"/>
            </a:lnSpc>
            <a:spcBef>
              <a:spcPct val="0"/>
            </a:spcBef>
            <a:spcAft>
              <a:spcPct val="35000"/>
            </a:spcAft>
          </a:pPr>
          <a:r>
            <a:rPr lang="en-AU" sz="1400" b="1" kern="1200" dirty="0" smtClean="0"/>
            <a:t>Develop</a:t>
          </a:r>
          <a:r>
            <a:rPr lang="en-AU" sz="1400" kern="1200" dirty="0" smtClean="0"/>
            <a:t> educational strategies </a:t>
          </a:r>
          <a:r>
            <a:rPr lang="en-AU" sz="1400" b="1" kern="1200" dirty="0" smtClean="0"/>
            <a:t>to secure equity of educational outcomes </a:t>
          </a:r>
          <a:r>
            <a:rPr lang="en-AU" sz="1400" kern="1200" dirty="0" smtClean="0"/>
            <a:t>to </a:t>
          </a:r>
          <a:r>
            <a:rPr lang="en-AU" sz="1400" b="1" kern="1200" dirty="0" smtClean="0"/>
            <a:t>enrich</a:t>
          </a:r>
          <a:r>
            <a:rPr lang="en-AU" sz="1400" kern="1200" dirty="0" smtClean="0"/>
            <a:t> the school as a learning environment for its students, families and carers and the wider community.</a:t>
          </a:r>
          <a:endParaRPr lang="en-AU" sz="1400" kern="1200" dirty="0"/>
        </a:p>
      </dsp:txBody>
      <dsp:txXfrm>
        <a:off x="1101441" y="1233012"/>
        <a:ext cx="2206538" cy="4814331"/>
      </dsp:txXfrm>
    </dsp:sp>
    <dsp:sp modelId="{4DA51F9F-081A-49C8-8F4C-BB612C81628A}">
      <dsp:nvSpPr>
        <dsp:cNvPr id="0" name=""/>
        <dsp:cNvSpPr/>
      </dsp:nvSpPr>
      <dsp:spPr>
        <a:xfrm>
          <a:off x="780696" y="430396"/>
          <a:ext cx="2527282" cy="802615"/>
        </a:xfrm>
        <a:prstGeom prst="rect">
          <a:avLst/>
        </a:prstGeom>
        <a:solidFill>
          <a:schemeClr val="accent5">
            <a:hueOff val="-9933876"/>
            <a:satOff val="39811"/>
            <a:lumOff val="8628"/>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8425" tIns="98425" rIns="98425" bIns="98425" numCol="1" spcCol="1270" anchor="ctr" anchorCtr="0">
          <a:noAutofit/>
        </a:bodyPr>
        <a:lstStyle/>
        <a:p>
          <a:pPr lvl="0" algn="ctr" defTabSz="1377950">
            <a:lnSpc>
              <a:spcPct val="90000"/>
            </a:lnSpc>
            <a:spcBef>
              <a:spcPct val="0"/>
            </a:spcBef>
            <a:spcAft>
              <a:spcPct val="35000"/>
            </a:spcAft>
          </a:pPr>
          <a:r>
            <a:rPr lang="en-AU" sz="3100" b="1" kern="1200" dirty="0" smtClean="0">
              <a:solidFill>
                <a:srgbClr val="C00000"/>
              </a:solidFill>
            </a:rPr>
            <a:t>The Principal</a:t>
          </a:r>
          <a:endParaRPr lang="en-AU" sz="3100" b="1" kern="1200" dirty="0">
            <a:solidFill>
              <a:srgbClr val="C00000"/>
            </a:solidFill>
          </a:endParaRPr>
        </a:p>
      </dsp:txBody>
      <dsp:txXfrm>
        <a:off x="780696" y="430396"/>
        <a:ext cx="2527282" cy="80261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040912-D58C-46E3-9612-56FF80C15B48}">
      <dsp:nvSpPr>
        <dsp:cNvPr id="0" name=""/>
        <dsp:cNvSpPr/>
      </dsp:nvSpPr>
      <dsp:spPr>
        <a:xfrm rot="5400000">
          <a:off x="533063" y="1041687"/>
          <a:ext cx="1602679" cy="2666822"/>
        </a:xfrm>
        <a:prstGeom prst="corner">
          <a:avLst>
            <a:gd name="adj1" fmla="val 16120"/>
            <a:gd name="adj2" fmla="val 16110"/>
          </a:avLst>
        </a:prstGeom>
        <a:solidFill>
          <a:schemeClr val="accent3">
            <a:hueOff val="0"/>
            <a:satOff val="0"/>
            <a:lumOff val="0"/>
            <a:alphaOff val="0"/>
          </a:schemeClr>
        </a:solidFill>
        <a:ln w="15875" cap="flat" cmpd="sng" algn="ctr">
          <a:solidFill>
            <a:schemeClr val="accent3">
              <a:hueOff val="0"/>
              <a:satOff val="0"/>
              <a:lumOff val="0"/>
              <a:alphaOff val="0"/>
            </a:schemeClr>
          </a:solidFill>
          <a:prstDash val="solid"/>
        </a:ln>
        <a:effectLst/>
        <a:scene3d>
          <a:camera prst="orthographicFront"/>
          <a:lightRig rig="threePt" dir="t"/>
        </a:scene3d>
        <a:sp3d>
          <a:bevelT w="152400" h="50800" prst="softRound"/>
        </a:sp3d>
      </dsp:spPr>
      <dsp:style>
        <a:lnRef idx="2">
          <a:scrgbClr r="0" g="0" b="0"/>
        </a:lnRef>
        <a:fillRef idx="1">
          <a:scrgbClr r="0" g="0" b="0"/>
        </a:fillRef>
        <a:effectRef idx="0">
          <a:scrgbClr r="0" g="0" b="0"/>
        </a:effectRef>
        <a:fontRef idx="minor">
          <a:schemeClr val="lt1"/>
        </a:fontRef>
      </dsp:style>
    </dsp:sp>
    <dsp:sp modelId="{0A3495A6-643F-4309-95B5-28C9F7DFA917}">
      <dsp:nvSpPr>
        <dsp:cNvPr id="0" name=""/>
        <dsp:cNvSpPr/>
      </dsp:nvSpPr>
      <dsp:spPr>
        <a:xfrm>
          <a:off x="265536" y="1838492"/>
          <a:ext cx="2407622" cy="2110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AU" sz="2000" kern="1200" dirty="0" smtClean="0"/>
            <a:t>…about familiar, simple ideas and basic features…</a:t>
          </a:r>
        </a:p>
        <a:p>
          <a:pPr lvl="0" algn="l" defTabSz="889000">
            <a:lnSpc>
              <a:spcPct val="90000"/>
            </a:lnSpc>
            <a:spcBef>
              <a:spcPct val="0"/>
            </a:spcBef>
            <a:spcAft>
              <a:spcPct val="35000"/>
            </a:spcAft>
          </a:pPr>
          <a:endParaRPr lang="en-AU" sz="1200" kern="1200" dirty="0"/>
        </a:p>
      </dsp:txBody>
      <dsp:txXfrm>
        <a:off x="265536" y="1838492"/>
        <a:ext cx="2407622" cy="2110422"/>
      </dsp:txXfrm>
    </dsp:sp>
    <dsp:sp modelId="{77906FC9-9855-45D5-96D3-A1D55CCB02B1}">
      <dsp:nvSpPr>
        <dsp:cNvPr id="0" name=""/>
        <dsp:cNvSpPr/>
      </dsp:nvSpPr>
      <dsp:spPr>
        <a:xfrm>
          <a:off x="2366691" y="1129906"/>
          <a:ext cx="454268" cy="454268"/>
        </a:xfrm>
        <a:prstGeom prst="triangle">
          <a:avLst>
            <a:gd name="adj" fmla="val 100000"/>
          </a:avLst>
        </a:prstGeom>
        <a:solidFill>
          <a:schemeClr val="accent3">
            <a:hueOff val="2812566"/>
            <a:satOff val="-4220"/>
            <a:lumOff val="-686"/>
            <a:alphaOff val="0"/>
          </a:schemeClr>
        </a:solidFill>
        <a:ln w="15875" cap="flat" cmpd="sng" algn="ctr">
          <a:solidFill>
            <a:schemeClr val="accent3">
              <a:hueOff val="2812566"/>
              <a:satOff val="-4220"/>
              <a:lumOff val="-686"/>
              <a:alphaOff val="0"/>
            </a:schemeClr>
          </a:solidFill>
          <a:prstDash val="solid"/>
        </a:ln>
        <a:effectLst/>
        <a:scene3d>
          <a:camera prst="orthographicFront"/>
          <a:lightRig rig="threePt" dir="t"/>
        </a:scene3d>
        <a:sp3d>
          <a:bevelT w="152400" h="50800" prst="softRound"/>
        </a:sp3d>
      </dsp:spPr>
      <dsp:style>
        <a:lnRef idx="2">
          <a:scrgbClr r="0" g="0" b="0"/>
        </a:lnRef>
        <a:fillRef idx="1">
          <a:scrgbClr r="0" g="0" b="0"/>
        </a:fillRef>
        <a:effectRef idx="0">
          <a:scrgbClr r="0" g="0" b="0"/>
        </a:effectRef>
        <a:fontRef idx="minor">
          <a:schemeClr val="lt1"/>
        </a:fontRef>
      </dsp:style>
    </dsp:sp>
    <dsp:sp modelId="{9716092A-3820-4B6D-91D0-49097B0D9049}">
      <dsp:nvSpPr>
        <dsp:cNvPr id="0" name=""/>
        <dsp:cNvSpPr/>
      </dsp:nvSpPr>
      <dsp:spPr>
        <a:xfrm rot="5400000">
          <a:off x="3480463" y="312350"/>
          <a:ext cx="1602679" cy="2666822"/>
        </a:xfrm>
        <a:prstGeom prst="corner">
          <a:avLst>
            <a:gd name="adj1" fmla="val 16120"/>
            <a:gd name="adj2" fmla="val 16110"/>
          </a:avLst>
        </a:prstGeom>
        <a:solidFill>
          <a:schemeClr val="accent3">
            <a:hueOff val="5625132"/>
            <a:satOff val="-8440"/>
            <a:lumOff val="-1373"/>
            <a:alphaOff val="0"/>
          </a:schemeClr>
        </a:solidFill>
        <a:ln w="15875" cap="flat" cmpd="sng" algn="ctr">
          <a:solidFill>
            <a:schemeClr val="accent3">
              <a:hueOff val="5625132"/>
              <a:satOff val="-8440"/>
              <a:lumOff val="-1373"/>
              <a:alphaOff val="0"/>
            </a:schemeClr>
          </a:solidFill>
          <a:prstDash val="solid"/>
        </a:ln>
        <a:effectLst/>
        <a:scene3d>
          <a:camera prst="orthographicFront"/>
          <a:lightRig rig="threePt" dir="t"/>
        </a:scene3d>
        <a:sp3d>
          <a:bevelT w="152400" h="50800" prst="softRound"/>
        </a:sp3d>
      </dsp:spPr>
      <dsp:style>
        <a:lnRef idx="2">
          <a:scrgbClr r="0" g="0" b="0"/>
        </a:lnRef>
        <a:fillRef idx="1">
          <a:scrgbClr r="0" g="0" b="0"/>
        </a:fillRef>
        <a:effectRef idx="0">
          <a:scrgbClr r="0" g="0" b="0"/>
        </a:effectRef>
        <a:fontRef idx="minor">
          <a:schemeClr val="lt1"/>
        </a:fontRef>
      </dsp:style>
    </dsp:sp>
    <dsp:sp modelId="{DB4A8F7D-C077-401D-8558-E34E1A3D1910}">
      <dsp:nvSpPr>
        <dsp:cNvPr id="0" name=""/>
        <dsp:cNvSpPr/>
      </dsp:nvSpPr>
      <dsp:spPr>
        <a:xfrm>
          <a:off x="3212936" y="1109155"/>
          <a:ext cx="2407622" cy="2110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AU" sz="2000" kern="1200" dirty="0" smtClean="0"/>
            <a:t>…about information, ideas and the connections between texts…</a:t>
          </a:r>
          <a:endParaRPr lang="en-AU" sz="2000" kern="1200" dirty="0"/>
        </a:p>
      </dsp:txBody>
      <dsp:txXfrm>
        <a:off x="3212936" y="1109155"/>
        <a:ext cx="2407622" cy="2110422"/>
      </dsp:txXfrm>
    </dsp:sp>
    <dsp:sp modelId="{DE4725EB-7D59-41A6-B79D-18ED1E55038A}">
      <dsp:nvSpPr>
        <dsp:cNvPr id="0" name=""/>
        <dsp:cNvSpPr/>
      </dsp:nvSpPr>
      <dsp:spPr>
        <a:xfrm>
          <a:off x="5319443" y="383189"/>
          <a:ext cx="454268" cy="454268"/>
        </a:xfrm>
        <a:prstGeom prst="triangle">
          <a:avLst>
            <a:gd name="adj" fmla="val 100000"/>
          </a:avLst>
        </a:prstGeom>
        <a:solidFill>
          <a:schemeClr val="accent3">
            <a:hueOff val="8437698"/>
            <a:satOff val="-12660"/>
            <a:lumOff val="-2059"/>
            <a:alphaOff val="0"/>
          </a:schemeClr>
        </a:solidFill>
        <a:ln w="15875" cap="flat" cmpd="sng" algn="ctr">
          <a:solidFill>
            <a:schemeClr val="accent3">
              <a:hueOff val="8437698"/>
              <a:satOff val="-12660"/>
              <a:lumOff val="-2059"/>
              <a:alphaOff val="0"/>
            </a:schemeClr>
          </a:solidFill>
          <a:prstDash val="solid"/>
        </a:ln>
        <a:effectLst/>
        <a:scene3d>
          <a:camera prst="orthographicFront"/>
          <a:lightRig rig="threePt" dir="t"/>
        </a:scene3d>
        <a:sp3d>
          <a:bevelT w="152400" h="50800" prst="softRound"/>
        </a:sp3d>
      </dsp:spPr>
      <dsp:style>
        <a:lnRef idx="2">
          <a:scrgbClr r="0" g="0" b="0"/>
        </a:lnRef>
        <a:fillRef idx="1">
          <a:scrgbClr r="0" g="0" b="0"/>
        </a:fillRef>
        <a:effectRef idx="0">
          <a:scrgbClr r="0" g="0" b="0"/>
        </a:effectRef>
        <a:fontRef idx="minor">
          <a:schemeClr val="lt1"/>
        </a:fontRef>
      </dsp:style>
    </dsp:sp>
    <dsp:sp modelId="{95C5B1FF-08B6-4BBD-9585-AE5B848C132D}">
      <dsp:nvSpPr>
        <dsp:cNvPr id="0" name=""/>
        <dsp:cNvSpPr/>
      </dsp:nvSpPr>
      <dsp:spPr>
        <a:xfrm rot="5400000">
          <a:off x="6384875" y="-418509"/>
          <a:ext cx="1602679" cy="2666822"/>
        </a:xfrm>
        <a:prstGeom prst="corner">
          <a:avLst>
            <a:gd name="adj1" fmla="val 16120"/>
            <a:gd name="adj2" fmla="val 16110"/>
          </a:avLst>
        </a:prstGeom>
        <a:solidFill>
          <a:schemeClr val="accent3">
            <a:hueOff val="11250264"/>
            <a:satOff val="-16880"/>
            <a:lumOff val="-2745"/>
            <a:alphaOff val="0"/>
          </a:schemeClr>
        </a:solidFill>
        <a:ln w="15875" cap="flat" cmpd="sng" algn="ctr">
          <a:solidFill>
            <a:schemeClr val="accent3">
              <a:hueOff val="11250264"/>
              <a:satOff val="-16880"/>
              <a:lumOff val="-2745"/>
              <a:alphaOff val="0"/>
            </a:schemeClr>
          </a:solidFill>
          <a:prstDash val="solid"/>
        </a:ln>
        <a:effectLst/>
        <a:scene3d>
          <a:camera prst="orthographicFront"/>
          <a:lightRig rig="threePt" dir="t"/>
        </a:scene3d>
        <a:sp3d>
          <a:bevelT w="152400" h="50800" prst="softRound"/>
        </a:sp3d>
      </dsp:spPr>
      <dsp:style>
        <a:lnRef idx="2">
          <a:scrgbClr r="0" g="0" b="0"/>
        </a:lnRef>
        <a:fillRef idx="1">
          <a:scrgbClr r="0" g="0" b="0"/>
        </a:fillRef>
        <a:effectRef idx="0">
          <a:scrgbClr r="0" g="0" b="0"/>
        </a:effectRef>
        <a:fontRef idx="minor">
          <a:schemeClr val="lt1"/>
        </a:fontRef>
      </dsp:style>
    </dsp:sp>
    <dsp:sp modelId="{6B25F62C-B2EC-46FE-84C8-95B8B9E45BEE}">
      <dsp:nvSpPr>
        <dsp:cNvPr id="0" name=""/>
        <dsp:cNvSpPr/>
      </dsp:nvSpPr>
      <dsp:spPr>
        <a:xfrm>
          <a:off x="6160843" y="486057"/>
          <a:ext cx="2407622" cy="21104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lvl="0" algn="l" defTabSz="889000">
            <a:lnSpc>
              <a:spcPct val="90000"/>
            </a:lnSpc>
            <a:spcBef>
              <a:spcPct val="0"/>
            </a:spcBef>
            <a:spcAft>
              <a:spcPct val="35000"/>
            </a:spcAft>
          </a:pPr>
          <a:r>
            <a:rPr lang="en-AU" sz="2000" kern="1200" dirty="0" smtClean="0"/>
            <a:t>…about information and increasingly complex ideas and arguments…</a:t>
          </a:r>
        </a:p>
        <a:p>
          <a:pPr lvl="0" algn="l" defTabSz="889000">
            <a:lnSpc>
              <a:spcPct val="90000"/>
            </a:lnSpc>
            <a:spcBef>
              <a:spcPct val="0"/>
            </a:spcBef>
            <a:spcAft>
              <a:spcPct val="35000"/>
            </a:spcAft>
          </a:pPr>
          <a:endParaRPr lang="en-AU" sz="2000" kern="1200" dirty="0" smtClean="0"/>
        </a:p>
        <a:p>
          <a:pPr lvl="0" algn="l" defTabSz="889000">
            <a:lnSpc>
              <a:spcPct val="90000"/>
            </a:lnSpc>
            <a:spcBef>
              <a:spcPct val="0"/>
            </a:spcBef>
            <a:spcAft>
              <a:spcPct val="35000"/>
            </a:spcAft>
          </a:pPr>
          <a:r>
            <a:rPr lang="en-AU" sz="2000" kern="1200" dirty="0" smtClean="0"/>
            <a:t>X range of contexts</a:t>
          </a:r>
          <a:endParaRPr lang="en-AU" sz="2000" kern="1200" dirty="0"/>
        </a:p>
      </dsp:txBody>
      <dsp:txXfrm>
        <a:off x="6160843" y="486057"/>
        <a:ext cx="2407622" cy="2110422"/>
      </dsp:txXfrm>
    </dsp:sp>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1DD39D-EAA8-44AF-9252-570EE747258A}" type="datetimeFigureOut">
              <a:rPr lang="en-AU" smtClean="0"/>
              <a:t>19/06/2012</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B291CC-8F2A-4A76-8715-86C41C1B1974}" type="slidenum">
              <a:rPr lang="en-AU" smtClean="0"/>
              <a:t>‹#›</a:t>
            </a:fld>
            <a:endParaRPr lang="en-AU"/>
          </a:p>
        </p:txBody>
      </p:sp>
    </p:spTree>
    <p:extLst>
      <p:ext uri="{BB962C8B-B14F-4D97-AF65-F5344CB8AC3E}">
        <p14:creationId xmlns:p14="http://schemas.microsoft.com/office/powerpoint/2010/main" val="23181832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Ensure that our learners build on local cultural knowledge and experience of indigenous students as a foundation for learning and work in partnership, they make links, they imitate, distil and collaborate to ensure success.</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2</a:t>
            </a:fld>
            <a:endParaRPr lang="en-A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Square</a:t>
            </a:r>
            <a:r>
              <a:rPr lang="en-AU" baseline="0" dirty="0" smtClean="0"/>
              <a:t> brackets are used to indicate abbreviations. This is the format used in the draft syllabuses.</a:t>
            </a:r>
            <a:endParaRPr lang="en-AU" dirty="0"/>
          </a:p>
        </p:txBody>
      </p:sp>
      <p:sp>
        <p:nvSpPr>
          <p:cNvPr id="4" name="Slide Number Placeholder 3"/>
          <p:cNvSpPr>
            <a:spLocks noGrp="1"/>
          </p:cNvSpPr>
          <p:nvPr>
            <p:ph type="sldNum" sz="quarter" idx="10"/>
          </p:nvPr>
        </p:nvSpPr>
        <p:spPr/>
        <p:txBody>
          <a:bodyPr/>
          <a:lstStyle/>
          <a:p>
            <a:fld id="{C05C904F-1DFA-4F1B-BA04-B2519A9EA7C7}" type="slidenum">
              <a:rPr lang="en-AU" smtClean="0"/>
              <a:pPr/>
              <a:t>19</a:t>
            </a:fld>
            <a:endParaRPr lang="en-A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05C904F-1DFA-4F1B-BA04-B2519A9EA7C7}" type="slidenum">
              <a:rPr lang="en-AU" smtClean="0"/>
              <a:pPr/>
              <a:t>20</a:t>
            </a:fld>
            <a:endParaRPr lang="en-A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buNone/>
            </a:pPr>
            <a:r>
              <a:rPr lang="en-AU" sz="2000" dirty="0" smtClean="0">
                <a:latin typeface="Arial" pitchFamily="34" charset="0"/>
                <a:cs typeface="Arial" pitchFamily="34" charset="0"/>
              </a:rPr>
              <a:t>NSW Minister will announce an implementation timeline for each of the new syllabuses. In the meantime...</a:t>
            </a:r>
            <a:endParaRPr lang="en-AU" sz="2000" b="1" dirty="0" smtClean="0">
              <a:latin typeface="Arial" pitchFamily="34" charset="0"/>
              <a:cs typeface="Arial" pitchFamily="34" charset="0"/>
            </a:endParaRPr>
          </a:p>
          <a:p>
            <a:pPr lvl="1">
              <a:buNone/>
            </a:pPr>
            <a:endParaRPr lang="en-AU" sz="2400" dirty="0" smtClean="0">
              <a:latin typeface="Arial" pitchFamily="34" charset="0"/>
              <a:cs typeface="Arial" pitchFamily="34" charset="0"/>
            </a:endParaRPr>
          </a:p>
          <a:p>
            <a:pPr lvl="1"/>
            <a:r>
              <a:rPr lang="en-AU" sz="2400" b="1" dirty="0" smtClean="0">
                <a:latin typeface="Arial" pitchFamily="34" charset="0"/>
                <a:cs typeface="Arial" pitchFamily="34" charset="0"/>
              </a:rPr>
              <a:t>Term 4 2011 </a:t>
            </a:r>
            <a:r>
              <a:rPr lang="en-AU" sz="1200" kern="1200" dirty="0" smtClean="0">
                <a:solidFill>
                  <a:schemeClr val="tx1"/>
                </a:solidFill>
                <a:effectLst/>
                <a:latin typeface="+mn-lt"/>
                <a:ea typeface="+mn-ea"/>
                <a:cs typeface="+mn-cs"/>
              </a:rPr>
              <a:t>– anticipated availability of the new NSW K-10 syllabuses</a:t>
            </a:r>
            <a:endParaRPr lang="en-AU" sz="2400" dirty="0" smtClean="0">
              <a:latin typeface="Arial" pitchFamily="34" charset="0"/>
              <a:cs typeface="Arial" pitchFamily="34" charset="0"/>
            </a:endParaRPr>
          </a:p>
          <a:p>
            <a:pPr lvl="1"/>
            <a:r>
              <a:rPr lang="en-AU" sz="2400" b="1" dirty="0" smtClean="0">
                <a:latin typeface="Arial" pitchFamily="34" charset="0"/>
                <a:cs typeface="Arial" pitchFamily="34" charset="0"/>
              </a:rPr>
              <a:t>2012 </a:t>
            </a:r>
            <a:r>
              <a:rPr lang="en-AU" sz="2400" dirty="0" smtClean="0">
                <a:latin typeface="Arial" pitchFamily="34" charset="0"/>
                <a:cs typeface="Arial" pitchFamily="34" charset="0"/>
              </a:rPr>
              <a:t>– schools become familiar with the new syllabuses and prepare for implementation </a:t>
            </a:r>
          </a:p>
          <a:p>
            <a:pPr lvl="1"/>
            <a:r>
              <a:rPr lang="en-AU" sz="2400" b="1" dirty="0" smtClean="0">
                <a:latin typeface="Arial" pitchFamily="34" charset="0"/>
                <a:cs typeface="Arial" pitchFamily="34" charset="0"/>
              </a:rPr>
              <a:t>2013</a:t>
            </a:r>
            <a:r>
              <a:rPr lang="en-AU" sz="2400" dirty="0" smtClean="0">
                <a:latin typeface="Arial" pitchFamily="34" charset="0"/>
                <a:cs typeface="Arial" pitchFamily="34" charset="0"/>
              </a:rPr>
              <a:t> </a:t>
            </a:r>
            <a:r>
              <a:rPr lang="en-AU" sz="2400" kern="1200" dirty="0" smtClean="0">
                <a:solidFill>
                  <a:schemeClr val="tx1"/>
                </a:solidFill>
                <a:effectLst/>
                <a:latin typeface="+mn-lt"/>
                <a:ea typeface="+mn-ea"/>
                <a:cs typeface="+mn-cs"/>
              </a:rPr>
              <a:t>–</a:t>
            </a:r>
            <a:r>
              <a:rPr lang="en-AU" sz="2400" dirty="0" smtClean="0">
                <a:latin typeface="Arial" pitchFamily="34" charset="0"/>
                <a:cs typeface="Arial" pitchFamily="34" charset="0"/>
              </a:rPr>
              <a:t> substantial implementation of the </a:t>
            </a:r>
            <a:r>
              <a:rPr lang="en-AU" sz="2400" kern="1200" dirty="0" smtClean="0">
                <a:solidFill>
                  <a:schemeClr val="tx1"/>
                </a:solidFill>
                <a:effectLst/>
                <a:latin typeface="+mn-lt"/>
                <a:ea typeface="+mn-ea"/>
                <a:cs typeface="+mn-cs"/>
              </a:rPr>
              <a:t>new NSW K-10 syllabuses</a:t>
            </a:r>
            <a:r>
              <a:rPr lang="en-AU" sz="2400" dirty="0" smtClean="0">
                <a:latin typeface="Arial" pitchFamily="34" charset="0"/>
                <a:cs typeface="Arial" pitchFamily="34" charset="0"/>
              </a:rPr>
              <a:t> by end of 2013. </a:t>
            </a:r>
          </a:p>
          <a:p>
            <a:endParaRPr lang="en-AU" dirty="0" smtClean="0"/>
          </a:p>
        </p:txBody>
      </p:sp>
      <p:sp>
        <p:nvSpPr>
          <p:cNvPr id="4" name="Slide Number Placeholder 3"/>
          <p:cNvSpPr>
            <a:spLocks noGrp="1"/>
          </p:cNvSpPr>
          <p:nvPr>
            <p:ph type="sldNum" sz="quarter" idx="10"/>
          </p:nvPr>
        </p:nvSpPr>
        <p:spPr/>
        <p:txBody>
          <a:bodyPr/>
          <a:lstStyle/>
          <a:p>
            <a:fld id="{C05C904F-1DFA-4F1B-BA04-B2519A9EA7C7}" type="slidenum">
              <a:rPr lang="en-AU" smtClean="0"/>
              <a:pPr/>
              <a:t>21</a:t>
            </a:fld>
            <a:endParaRPr lang="en-A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Change is upon us and we need to embrace it with willingness, enthusiasm and positivity. The opportunity is to</a:t>
            </a:r>
            <a:r>
              <a:rPr lang="en-AU" baseline="0" dirty="0" smtClean="0"/>
              <a:t> do things differently, courageously and without timidity. Engage our egos, take ownership, contribute,  deliver challenge, question and  move others and ourselves from our comfort zones.</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5</a:t>
            </a:fld>
            <a:endParaRPr lang="en-A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To meet challenges Australians must be able to engage with scientific concepts and principles and approach problem solving in new and creative ways. As the learning profession we must engage creatively with the art of pedagogy</a:t>
            </a:r>
            <a:r>
              <a:rPr lang="en-AU" baseline="0" dirty="0" smtClean="0"/>
              <a:t> and research the science of learning. We need to be active learners in the learning profession.</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6</a:t>
            </a:fld>
            <a:endParaRPr lang="en-A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This is our responsibility, a responsibility to remove disadvantage through race,</a:t>
            </a:r>
            <a:r>
              <a:rPr lang="en-AU" baseline="0" dirty="0" smtClean="0"/>
              <a:t> creed, disability, gender, sexual orientation background or geographic location. It is our moral imperative to hold high </a:t>
            </a:r>
            <a:r>
              <a:rPr lang="en-AU" baseline="0" dirty="0" err="1" smtClean="0"/>
              <a:t>expecations</a:t>
            </a:r>
            <a:r>
              <a:rPr lang="en-AU" baseline="0" dirty="0" smtClean="0"/>
              <a:t> for all students for their educational outcomes. It requires a rethink on how we provide learning opportunities that are stimulating, challenging, enabling and personalised.</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8</a:t>
            </a:fld>
            <a:endParaRPr lang="en-A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Successful learners</a:t>
            </a:r>
            <a:r>
              <a:rPr lang="en-AU" baseline="0" dirty="0" smtClean="0"/>
              <a:t> have the essential skills that enable productivity, creativity, innovation and a can do approach to new and unfamiliar situations. As an organisation we will provide a pathway towards increasing and continued success for all young Australians.</a:t>
            </a:r>
          </a:p>
          <a:p>
            <a:r>
              <a:rPr lang="en-AU" baseline="0" dirty="0" smtClean="0"/>
              <a:t>They are resourceful using cognitive and strategic aspects of learning.</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12</a:t>
            </a:fld>
            <a:endParaRPr lang="en-A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This will enable our students to embrace opportunities, be well prepared, have confidence and lead rewarding and productive lives. Our learners will distil by drawing out lessons from experience.</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13</a:t>
            </a:fld>
            <a:endParaRPr lang="en-A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With each other, across cultures, globally, with understanding,</a:t>
            </a:r>
            <a:r>
              <a:rPr lang="en-AU" baseline="0" dirty="0" smtClean="0"/>
              <a:t> commitment and purpose and to have the skills to manage complex communication to achieve success. Our learners are resourceful and reciprocal. </a:t>
            </a:r>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14</a:t>
            </a:fld>
            <a:endParaRPr lang="en-A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AU" dirty="0" smtClean="0"/>
              <a:t>creative and productive </a:t>
            </a:r>
          </a:p>
          <a:p>
            <a:r>
              <a:rPr lang="en-AU" dirty="0" smtClean="0"/>
              <a:t>users of technology think deeply and logically</a:t>
            </a:r>
          </a:p>
          <a:p>
            <a:r>
              <a:rPr lang="en-AU" dirty="0" smtClean="0"/>
              <a:t>Evaluate evidence in a disciplined way</a:t>
            </a:r>
          </a:p>
          <a:p>
            <a:r>
              <a:rPr lang="en-AU" dirty="0" smtClean="0"/>
              <a:t>Construct understandings that are clearly articulated and understood</a:t>
            </a:r>
          </a:p>
          <a:p>
            <a:endParaRPr lang="en-AU" dirty="0"/>
          </a:p>
        </p:txBody>
      </p:sp>
      <p:sp>
        <p:nvSpPr>
          <p:cNvPr id="4" name="Slide Number Placeholder 3"/>
          <p:cNvSpPr>
            <a:spLocks noGrp="1"/>
          </p:cNvSpPr>
          <p:nvPr>
            <p:ph type="sldNum" sz="quarter" idx="10"/>
          </p:nvPr>
        </p:nvSpPr>
        <p:spPr/>
        <p:txBody>
          <a:bodyPr/>
          <a:lstStyle/>
          <a:p>
            <a:fld id="{6D695450-4258-44C8-81A9-4B7D1DA40625}" type="slidenum">
              <a:rPr lang="en-AU" smtClean="0"/>
              <a:pPr/>
              <a:t>15</a:t>
            </a:fld>
            <a:endParaRPr lang="en-A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C05C904F-1DFA-4F1B-BA04-B2519A9EA7C7}" type="slidenum">
              <a:rPr lang="en-AU" smtClean="0"/>
              <a:pPr/>
              <a:t>18</a:t>
            </a:fld>
            <a:endParaRPr lang="en-A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D0B4277E-43B6-4740-816A-F24A0D90503E}"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426069161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0B4277E-43B6-4740-816A-F24A0D90503E}"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2655688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0B4277E-43B6-4740-816A-F24A0D90503E}"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1830010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1B6CE9F-AC3A-4CBD-B480-E0B996E1DC76}"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37195686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1B6CE9F-AC3A-4CBD-B480-E0B996E1DC76}"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19378900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B6CE9F-AC3A-4CBD-B480-E0B996E1DC76}"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40295867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1B6CE9F-AC3A-4CBD-B480-E0B996E1DC76}"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3624992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1B6CE9F-AC3A-4CBD-B480-E0B996E1DC76}" type="datetimeFigureOut">
              <a:rPr lang="en-AU" smtClean="0"/>
              <a:t>19/06/2012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9613707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1B6CE9F-AC3A-4CBD-B480-E0B996E1DC76}" type="datetimeFigureOut">
              <a:rPr lang="en-AU" smtClean="0"/>
              <a:t>19/06/2012</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1912998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6CE9F-AC3A-4CBD-B480-E0B996E1DC76}" type="datetimeFigureOut">
              <a:rPr lang="en-AU" smtClean="0"/>
              <a:t>19/06/2012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23640097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B6CE9F-AC3A-4CBD-B480-E0B996E1DC76}"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2020228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D0B4277E-43B6-4740-816A-F24A0D90503E}"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24550045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B6CE9F-AC3A-4CBD-B480-E0B996E1DC76}"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42421354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1B6CE9F-AC3A-4CBD-B480-E0B996E1DC76}"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29512949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1B6CE9F-AC3A-4CBD-B480-E0B996E1DC76}"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CE5511DB-45DB-4DBA-B7CE-0754ADD26693}" type="slidenum">
              <a:rPr lang="en-AU" smtClean="0"/>
              <a:t>‹#›</a:t>
            </a:fld>
            <a:endParaRPr lang="en-AU"/>
          </a:p>
        </p:txBody>
      </p:sp>
    </p:spTree>
    <p:extLst>
      <p:ext uri="{BB962C8B-B14F-4D97-AF65-F5344CB8AC3E}">
        <p14:creationId xmlns:p14="http://schemas.microsoft.com/office/powerpoint/2010/main" val="8035485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0B4277E-43B6-4740-816A-F24A0D90503E}" type="datetimeFigureOut">
              <a:rPr lang="en-AU" smtClean="0"/>
              <a:t>19/06/2012</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1429036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D0B4277E-43B6-4740-816A-F24A0D90503E}"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1131823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D0B4277E-43B6-4740-816A-F24A0D90503E}" type="datetimeFigureOut">
              <a:rPr lang="en-AU" smtClean="0"/>
              <a:t>19/06/2012</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2059959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The Big Picture</a:t>
            </a:r>
            <a:endParaRPr lang="en-AU" dirty="0"/>
          </a:p>
        </p:txBody>
      </p:sp>
      <p:sp>
        <p:nvSpPr>
          <p:cNvPr id="3" name="Date Placeholder 2"/>
          <p:cNvSpPr>
            <a:spLocks noGrp="1"/>
          </p:cNvSpPr>
          <p:nvPr>
            <p:ph type="dt" sz="half" idx="10"/>
          </p:nvPr>
        </p:nvSpPr>
        <p:spPr>
          <a:xfrm>
            <a:off x="467544" y="6309320"/>
            <a:ext cx="2133600" cy="365125"/>
          </a:xfrm>
        </p:spPr>
        <p:txBody>
          <a:bodyPr/>
          <a:lstStyle/>
          <a:p>
            <a:r>
              <a:rPr lang="en-AU" dirty="0" smtClean="0"/>
              <a:t>Dr Brad Russell </a:t>
            </a:r>
          </a:p>
          <a:p>
            <a:r>
              <a:rPr lang="en-AU" dirty="0" smtClean="0"/>
              <a:t>School Development Officer</a:t>
            </a:r>
          </a:p>
          <a:p>
            <a:r>
              <a:rPr lang="en-AU" dirty="0" smtClean="0"/>
              <a:t>Riverina Region</a:t>
            </a:r>
            <a:endParaRPr lang="en-AU" dirty="0"/>
          </a:p>
        </p:txBody>
      </p:sp>
      <p:sp>
        <p:nvSpPr>
          <p:cNvPr id="4" name="Footer Placeholder 3"/>
          <p:cNvSpPr>
            <a:spLocks noGrp="1"/>
          </p:cNvSpPr>
          <p:nvPr>
            <p:ph type="ftr" sz="quarter" idx="11"/>
          </p:nvPr>
        </p:nvSpPr>
        <p:spPr/>
        <p:txBody>
          <a:bodyPr/>
          <a:lstStyle/>
          <a:p>
            <a:r>
              <a:rPr lang="en-AU" dirty="0" smtClean="0"/>
              <a:t>Students are our core  business</a:t>
            </a:r>
            <a:endParaRPr lang="en-AU" dirty="0"/>
          </a:p>
        </p:txBody>
      </p:sp>
      <p:sp>
        <p:nvSpPr>
          <p:cNvPr id="5" name="Slide Number Placeholder 4"/>
          <p:cNvSpPr>
            <a:spLocks noGrp="1"/>
          </p:cNvSpPr>
          <p:nvPr>
            <p:ph type="sldNum" sz="quarter" idx="12"/>
          </p:nvPr>
        </p:nvSpPr>
        <p:spPr/>
        <p:txBody>
          <a:bodyPr/>
          <a:lstStyle/>
          <a:p>
            <a:endParaRPr lang="en-AU"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660232" y="6165304"/>
            <a:ext cx="2144363" cy="692696"/>
          </a:xfrm>
          <a:prstGeom prst="rect">
            <a:avLst/>
          </a:prstGeom>
        </p:spPr>
      </p:pic>
    </p:spTree>
    <p:extLst>
      <p:ext uri="{BB962C8B-B14F-4D97-AF65-F5344CB8AC3E}">
        <p14:creationId xmlns:p14="http://schemas.microsoft.com/office/powerpoint/2010/main" val="265164671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B4277E-43B6-4740-816A-F24A0D90503E}" type="datetimeFigureOut">
              <a:rPr lang="en-AU" smtClean="0"/>
              <a:t>19/06/2012</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7562085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B4277E-43B6-4740-816A-F24A0D90503E}"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4036235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0B4277E-43B6-4740-816A-F24A0D90503E}" type="datetimeFigureOut">
              <a:rPr lang="en-AU" smtClean="0"/>
              <a:t>19/06/2012</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F598CA73-DFE6-46A9-930A-4C45530288FD}" type="slidenum">
              <a:rPr lang="en-AU" smtClean="0"/>
              <a:t>‹#›</a:t>
            </a:fld>
            <a:endParaRPr lang="en-AU"/>
          </a:p>
        </p:txBody>
      </p:sp>
    </p:spTree>
    <p:extLst>
      <p:ext uri="{BB962C8B-B14F-4D97-AF65-F5344CB8AC3E}">
        <p14:creationId xmlns:p14="http://schemas.microsoft.com/office/powerpoint/2010/main" val="205273339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B4277E-43B6-4740-816A-F24A0D90503E}" type="datetimeFigureOut">
              <a:rPr lang="en-AU" smtClean="0"/>
              <a:t>19/06/2012</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98CA73-DFE6-46A9-930A-4C45530288FD}" type="slidenum">
              <a:rPr lang="en-AU" smtClean="0"/>
              <a:t>‹#›</a:t>
            </a:fld>
            <a:endParaRPr lang="en-AU"/>
          </a:p>
        </p:txBody>
      </p:sp>
    </p:spTree>
    <p:extLst>
      <p:ext uri="{BB962C8B-B14F-4D97-AF65-F5344CB8AC3E}">
        <p14:creationId xmlns:p14="http://schemas.microsoft.com/office/powerpoint/2010/main" val="175064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B6CE9F-AC3A-4CBD-B480-E0B996E1DC76}" type="datetimeFigureOut">
              <a:rPr lang="en-AU" smtClean="0"/>
              <a:t>19/06/2012</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5511DB-45DB-4DBA-B7CE-0754ADD26693}" type="slidenum">
              <a:rPr lang="en-AU" smtClean="0"/>
              <a:t>‹#›</a:t>
            </a:fld>
            <a:endParaRPr lang="en-AU"/>
          </a:p>
        </p:txBody>
      </p:sp>
    </p:spTree>
    <p:extLst>
      <p:ext uri="{BB962C8B-B14F-4D97-AF65-F5344CB8AC3E}">
        <p14:creationId xmlns:p14="http://schemas.microsoft.com/office/powerpoint/2010/main" val="32407507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15.png"/><Relationship Id="rId4" Type="http://schemas.openxmlformats.org/officeDocument/2006/relationships/diagramLayout" Target="../diagrams/layout1.xml"/><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9.jp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22.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71472" y="785794"/>
            <a:ext cx="7851648" cy="628640"/>
          </a:xfrm>
          <a:effectLst>
            <a:glow rad="228600">
              <a:schemeClr val="accent1">
                <a:satMod val="175000"/>
                <a:alpha val="40000"/>
              </a:schemeClr>
            </a:glow>
          </a:effectLst>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AU" sz="400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Acknowledgement of Country</a:t>
            </a:r>
            <a:endParaRPr lang="en-AU" sz="400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Subtitle 2"/>
          <p:cNvSpPr>
            <a:spLocks noGrp="1"/>
          </p:cNvSpPr>
          <p:nvPr>
            <p:ph type="subTitle" idx="1"/>
          </p:nvPr>
        </p:nvSpPr>
        <p:spPr>
          <a:xfrm>
            <a:off x="611560" y="1700808"/>
            <a:ext cx="7854696" cy="3057984"/>
          </a:xfrm>
        </p:spPr>
        <p:txBody>
          <a:bodyPr>
            <a:noAutofit/>
          </a:bodyPr>
          <a:lstStyle/>
          <a:p>
            <a:pPr marL="36000" indent="-36000" algn="ctr" eaLnBrk="0" hangingPunct="0">
              <a:spcBef>
                <a:spcPts val="0"/>
              </a:spcBef>
              <a:defRPr/>
            </a:pPr>
            <a:r>
              <a:rPr lang="en-AU" sz="2800" kern="0" dirty="0" smtClean="0"/>
              <a:t>We acknowledge that today we meet on the </a:t>
            </a:r>
          </a:p>
          <a:p>
            <a:pPr marL="36000" indent="-36000" algn="ctr" eaLnBrk="0" hangingPunct="0">
              <a:spcBef>
                <a:spcPts val="0"/>
              </a:spcBef>
              <a:defRPr/>
            </a:pPr>
            <a:r>
              <a:rPr lang="en-AU" sz="2800" kern="0" dirty="0"/>
              <a:t>t</a:t>
            </a:r>
            <a:r>
              <a:rPr lang="en-AU" sz="2800" kern="0" dirty="0" smtClean="0"/>
              <a:t>raditional </a:t>
            </a:r>
            <a:r>
              <a:rPr lang="en-AU" sz="2800" kern="0" dirty="0" smtClean="0"/>
              <a:t>lands of the Wiradjuri people.</a:t>
            </a:r>
          </a:p>
          <a:p>
            <a:pPr marL="36000" indent="-36000" algn="ctr" eaLnBrk="0" hangingPunct="0">
              <a:spcBef>
                <a:spcPts val="0"/>
              </a:spcBef>
              <a:defRPr/>
            </a:pPr>
            <a:endParaRPr lang="en-AU" sz="2800" kern="0" dirty="0" smtClean="0"/>
          </a:p>
          <a:p>
            <a:pPr marL="36000" indent="-36000" algn="ctr" eaLnBrk="0" hangingPunct="0">
              <a:spcBef>
                <a:spcPts val="0"/>
              </a:spcBef>
              <a:defRPr/>
            </a:pPr>
            <a:r>
              <a:rPr lang="en-AU" sz="2800" kern="0" dirty="0" smtClean="0"/>
              <a:t>We acknowledge and pay respect to the Elders past and present, and we acknowledge those of the future, for they will hold the memories, traditions and hopes of Aboriginal Australians.</a:t>
            </a:r>
          </a:p>
          <a:p>
            <a:pPr marL="36000" indent="-36000" algn="ctr" eaLnBrk="0" hangingPunct="0">
              <a:spcBef>
                <a:spcPts val="0"/>
              </a:spcBef>
              <a:defRPr/>
            </a:pPr>
            <a:endParaRPr lang="en-AU" sz="2800" kern="0" dirty="0" smtClean="0"/>
          </a:p>
          <a:p>
            <a:pPr marL="36000" indent="-36000" algn="ctr" eaLnBrk="0" hangingPunct="0">
              <a:spcBef>
                <a:spcPts val="0"/>
              </a:spcBef>
              <a:defRPr/>
            </a:pPr>
            <a:r>
              <a:rPr lang="en-AU" sz="2800" kern="0" dirty="0" smtClean="0"/>
              <a:t>We must always remember that under the concrete and asphalt this Land is, was, and always will be traditional Aboriginal Land.</a:t>
            </a:r>
            <a:endParaRPr lang="en-AU" sz="2800" dirty="0"/>
          </a:p>
        </p:txBody>
      </p:sp>
    </p:spTree>
    <p:extLst>
      <p:ext uri="{BB962C8B-B14F-4D97-AF65-F5344CB8AC3E}">
        <p14:creationId xmlns:p14="http://schemas.microsoft.com/office/powerpoint/2010/main" val="42439336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998805332"/>
              </p:ext>
            </p:extLst>
          </p:nvPr>
        </p:nvGraphicFramePr>
        <p:xfrm>
          <a:off x="0" y="116632"/>
          <a:ext cx="9144000" cy="64087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307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76256" y="1052736"/>
            <a:ext cx="1417840"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0152" y="2276872"/>
            <a:ext cx="2359025"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927496" y="4015328"/>
            <a:ext cx="3024336"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7593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2962173562"/>
              </p:ext>
            </p:extLst>
          </p:nvPr>
        </p:nvGraphicFramePr>
        <p:xfrm>
          <a:off x="0" y="0"/>
          <a:ext cx="9144000" cy="68133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99607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Horizontal Scroll 12"/>
          <p:cNvSpPr/>
          <p:nvPr/>
        </p:nvSpPr>
        <p:spPr>
          <a:xfrm>
            <a:off x="6786578" y="1285860"/>
            <a:ext cx="2143140" cy="2357454"/>
          </a:xfrm>
          <a:prstGeom prst="horizontalScroll">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5-Point Star 10"/>
          <p:cNvSpPr/>
          <p:nvPr/>
        </p:nvSpPr>
        <p:spPr>
          <a:xfrm flipH="1">
            <a:off x="0" y="0"/>
            <a:ext cx="2857520" cy="3000396"/>
          </a:xfrm>
          <a:prstGeom prst="star5">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Explosion 1 8"/>
          <p:cNvSpPr/>
          <p:nvPr/>
        </p:nvSpPr>
        <p:spPr>
          <a:xfrm>
            <a:off x="5929322" y="4357694"/>
            <a:ext cx="2786082" cy="2714644"/>
          </a:xfrm>
          <a:prstGeom prst="irregularSeal1">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Cloud Callout 4"/>
          <p:cNvSpPr/>
          <p:nvPr/>
        </p:nvSpPr>
        <p:spPr>
          <a:xfrm>
            <a:off x="3714744" y="357166"/>
            <a:ext cx="1857388" cy="1643074"/>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26" name="Picture 2" descr="http://www.7ask7.com/images/A-3D-Chain-Link-psd54453.png"/>
          <p:cNvPicPr>
            <a:picLocks noChangeAspect="1" noChangeArrowheads="1"/>
          </p:cNvPicPr>
          <p:nvPr/>
        </p:nvPicPr>
        <p:blipFill>
          <a:blip r:embed="rId3" cstate="print"/>
          <a:srcRect/>
          <a:stretch>
            <a:fillRect/>
          </a:stretch>
        </p:blipFill>
        <p:spPr bwMode="auto">
          <a:xfrm>
            <a:off x="-1714544" y="2500306"/>
            <a:ext cx="9144000" cy="6858000"/>
          </a:xfrm>
          <a:prstGeom prst="rect">
            <a:avLst/>
          </a:prstGeom>
          <a:noFill/>
        </p:spPr>
      </p:pic>
      <p:sp>
        <p:nvSpPr>
          <p:cNvPr id="2" name="Rectangle 1"/>
          <p:cNvSpPr/>
          <p:nvPr/>
        </p:nvSpPr>
        <p:spPr>
          <a:xfrm>
            <a:off x="1857356" y="2214554"/>
            <a:ext cx="4929222" cy="2492990"/>
          </a:xfrm>
          <a:prstGeom prst="rect">
            <a:avLst/>
          </a:prstGeom>
        </p:spPr>
        <p:txBody>
          <a:bodyPr wrap="square">
            <a:spAutoFit/>
          </a:bodyPr>
          <a:lstStyle/>
          <a:p>
            <a:pPr algn="r"/>
            <a:r>
              <a:rPr lang="en-AU" sz="3600" i="1" dirty="0" smtClean="0">
                <a:solidFill>
                  <a:srgbClr val="660066"/>
                </a:solidFill>
                <a:effectLst>
                  <a:outerShdw blurRad="38100" dist="38100" dir="2700000" algn="tl">
                    <a:srgbClr val="000000">
                      <a:alpha val="43137"/>
                    </a:srgbClr>
                  </a:outerShdw>
                </a:effectLst>
              </a:rPr>
              <a:t>Successful</a:t>
            </a:r>
            <a:r>
              <a:rPr lang="en-AU" sz="3600" dirty="0" smtClean="0">
                <a:solidFill>
                  <a:srgbClr val="660066"/>
                </a:solidFill>
                <a:effectLst>
                  <a:outerShdw blurRad="38100" dist="38100" dir="2700000" algn="tl">
                    <a:srgbClr val="000000">
                      <a:alpha val="43137"/>
                    </a:srgbClr>
                  </a:outerShdw>
                </a:effectLst>
              </a:rPr>
              <a:t> learners </a:t>
            </a:r>
            <a:r>
              <a:rPr lang="en-AU" sz="3600" dirty="0" smtClean="0">
                <a:solidFill>
                  <a:srgbClr val="660066"/>
                </a:solidFill>
                <a:effectLst>
                  <a:outerShdw blurRad="38100" dist="38100" dir="2700000" algn="tl">
                    <a:srgbClr val="000000">
                      <a:alpha val="43137"/>
                    </a:srgbClr>
                  </a:outerShdw>
                </a:effectLst>
                <a:latin typeface="Blackoak Std" pitchFamily="82" charset="0"/>
              </a:rPr>
              <a:t>capacity to learn</a:t>
            </a:r>
            <a:r>
              <a:rPr lang="en-AU" sz="3600" dirty="0" smtClean="0">
                <a:solidFill>
                  <a:srgbClr val="660066"/>
                </a:solidFill>
                <a:effectLst>
                  <a:outerShdw blurRad="38100" dist="38100" dir="2700000" algn="tl">
                    <a:srgbClr val="000000">
                      <a:alpha val="43137"/>
                    </a:srgbClr>
                  </a:outerShdw>
                </a:effectLst>
              </a:rPr>
              <a:t>    </a:t>
            </a:r>
            <a:r>
              <a:rPr lang="en-AU" sz="4800" dirty="0" smtClean="0">
                <a:solidFill>
                  <a:srgbClr val="660066"/>
                </a:solidFill>
                <a:effectLst>
                  <a:outerShdw blurRad="38100" dist="38100" dir="2700000" algn="tl">
                    <a:srgbClr val="000000">
                      <a:alpha val="43137"/>
                    </a:srgbClr>
                  </a:outerShdw>
                </a:effectLst>
                <a:latin typeface="Agency FB" pitchFamily="34" charset="0"/>
              </a:rPr>
              <a:t>active role</a:t>
            </a:r>
            <a:endParaRPr lang="en-AU" sz="3600" dirty="0">
              <a:solidFill>
                <a:srgbClr val="660066"/>
              </a:solidFill>
              <a:effectLst>
                <a:outerShdw blurRad="38100" dist="38100" dir="2700000" algn="tl">
                  <a:srgbClr val="000000">
                    <a:alpha val="43137"/>
                  </a:srgbClr>
                </a:outerShdw>
              </a:effectLst>
            </a:endParaRPr>
          </a:p>
        </p:txBody>
      </p:sp>
      <p:sp>
        <p:nvSpPr>
          <p:cNvPr id="1027" name="Rectangle 3"/>
          <p:cNvSpPr>
            <a:spLocks noChangeArrowheads="1"/>
          </p:cNvSpPr>
          <p:nvPr/>
        </p:nvSpPr>
        <p:spPr bwMode="auto">
          <a:xfrm>
            <a:off x="1785918" y="428604"/>
            <a:ext cx="600076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Critical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and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Creative</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 Thinking </a:t>
            </a:r>
            <a:endParaRPr kumimoji="0" lang="en-AU"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p:txBody>
      </p:sp>
      <p:sp>
        <p:nvSpPr>
          <p:cNvPr id="7" name="Explosion 2 6"/>
          <p:cNvSpPr/>
          <p:nvPr/>
        </p:nvSpPr>
        <p:spPr>
          <a:xfrm>
            <a:off x="1357290" y="4643446"/>
            <a:ext cx="2428892" cy="2000264"/>
          </a:xfrm>
          <a:prstGeom prst="irregularSeal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28" name="Rectangle 4"/>
          <p:cNvSpPr>
            <a:spLocks noChangeArrowheads="1"/>
          </p:cNvSpPr>
          <p:nvPr/>
        </p:nvSpPr>
        <p:spPr bwMode="auto">
          <a:xfrm>
            <a:off x="1857356" y="5143512"/>
            <a:ext cx="1275606" cy="1015663"/>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Work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and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sz="2000"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Enterprise</a:t>
            </a:r>
            <a:endParaRPr kumimoji="0" lang="en-AU" sz="2000"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p:txBody>
      </p:sp>
      <p:sp>
        <p:nvSpPr>
          <p:cNvPr id="1029" name="Rectangle 5"/>
          <p:cNvSpPr>
            <a:spLocks noChangeArrowheads="1"/>
          </p:cNvSpPr>
          <p:nvPr/>
        </p:nvSpPr>
        <p:spPr bwMode="auto">
          <a:xfrm>
            <a:off x="6509227" y="5057701"/>
            <a:ext cx="1697645" cy="1200329"/>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Information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and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Communication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solidFill>
                  <a:srgbClr val="000000"/>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 technologies</a:t>
            </a:r>
            <a:endParaRPr kumimoji="0" lang="en-AU" b="0" i="0" u="none" strike="noStrike" cap="none" normalizeH="0" baseline="0" dirty="0" smtClean="0">
              <a:ln>
                <a:noFill/>
              </a:ln>
              <a:solidFill>
                <a:schemeClr val="tx1"/>
              </a:solidFill>
              <a:effectLst>
                <a:outerShdw blurRad="38100" dist="38100" dir="2700000" algn="tl">
                  <a:srgbClr val="000000">
                    <a:alpha val="43137"/>
                  </a:srgbClr>
                </a:outerShdw>
              </a:effectLst>
              <a:latin typeface="Arial" pitchFamily="34" charset="0"/>
            </a:endParaRPr>
          </a:p>
        </p:txBody>
      </p:sp>
      <p:sp>
        <p:nvSpPr>
          <p:cNvPr id="1030" name="Rectangle 6"/>
          <p:cNvSpPr>
            <a:spLocks noChangeArrowheads="1"/>
          </p:cNvSpPr>
          <p:nvPr/>
        </p:nvSpPr>
        <p:spPr bwMode="auto">
          <a:xfrm>
            <a:off x="714348" y="1214422"/>
            <a:ext cx="1382493"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effectLst>
                  <a:outerShdw blurRad="38100" dist="38100" dir="2700000" algn="tl">
                    <a:srgbClr val="000000">
                      <a:alpha val="43137"/>
                    </a:srgbClr>
                  </a:outerShdw>
                </a:effectLst>
                <a:latin typeface="Calibri" pitchFamily="34" charset="0"/>
                <a:ea typeface="Calibri" pitchFamily="34" charset="0"/>
                <a:cs typeface="Times New Roman" pitchFamily="18" charset="0"/>
              </a:rPr>
              <a:t>Personal </a:t>
            </a:r>
          </a:p>
          <a:p>
            <a:pPr marL="0" marR="0" lvl="0" indent="0" algn="ctr" defTabSz="914400" rtl="0" eaLnBrk="1" fontAlgn="base" latinLnBrk="0" hangingPunct="1">
              <a:lnSpc>
                <a:spcPct val="100000"/>
              </a:lnSpc>
              <a:spcBef>
                <a:spcPct val="0"/>
              </a:spcBef>
              <a:spcAft>
                <a:spcPct val="0"/>
              </a:spcAft>
              <a:buClrTx/>
              <a:buSzTx/>
              <a:buFontTx/>
              <a:buNone/>
              <a:tabLst/>
            </a:pPr>
            <a:r>
              <a:rPr lang="en-AU" b="1" dirty="0" smtClean="0">
                <a:effectLst>
                  <a:outerShdw blurRad="38100" dist="38100" dir="2700000" algn="tl">
                    <a:srgbClr val="000000">
                      <a:alpha val="43137"/>
                    </a:srgbClr>
                  </a:outerShdw>
                </a:effectLst>
                <a:latin typeface="Calibri" pitchFamily="34" charset="0"/>
                <a:ea typeface="Calibri" pitchFamily="34" charset="0"/>
                <a:cs typeface="Times New Roman" pitchFamily="18" charset="0"/>
              </a:rPr>
              <a:t>a</a:t>
            </a:r>
            <a:r>
              <a:rPr kumimoji="0" lang="en-AU" b="1" i="0" u="none" strike="noStrike" cap="none" normalizeH="0" baseline="0" dirty="0" smtClean="0">
                <a:ln>
                  <a:noFill/>
                </a:ln>
                <a:effectLst>
                  <a:outerShdw blurRad="38100" dist="38100" dir="2700000" algn="tl">
                    <a:srgbClr val="000000">
                      <a:alpha val="43137"/>
                    </a:srgbClr>
                  </a:outerShdw>
                </a:effectLst>
                <a:latin typeface="Calibri" pitchFamily="34" charset="0"/>
                <a:ea typeface="Calibri" pitchFamily="34" charset="0"/>
                <a:cs typeface="Times New Roman" pitchFamily="18" charset="0"/>
              </a:rPr>
              <a:t>nd Social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AU" b="1" i="0" u="none" strike="noStrike" cap="none" normalizeH="0" baseline="0" dirty="0" smtClean="0">
                <a:ln>
                  <a:noFill/>
                </a:ln>
                <a:effectLst>
                  <a:outerShdw blurRad="38100" dist="38100" dir="2700000" algn="tl">
                    <a:srgbClr val="000000">
                      <a:alpha val="43137"/>
                    </a:srgbClr>
                  </a:outerShdw>
                </a:effectLst>
                <a:latin typeface="Calibri" pitchFamily="34" charset="0"/>
                <a:ea typeface="Calibri" pitchFamily="34" charset="0"/>
                <a:cs typeface="Times New Roman" pitchFamily="18" charset="0"/>
              </a:rPr>
              <a:t>Competence</a:t>
            </a:r>
            <a:endParaRPr kumimoji="0" lang="en-AU" b="0" i="0" u="none" strike="noStrike" cap="none" normalizeH="0" baseline="0" dirty="0" smtClean="0">
              <a:ln>
                <a:noFill/>
              </a:ln>
              <a:effectLst>
                <a:outerShdw blurRad="38100" dist="38100" dir="2700000" algn="tl">
                  <a:srgbClr val="000000">
                    <a:alpha val="43137"/>
                  </a:srgbClr>
                </a:outerShdw>
              </a:effectLst>
              <a:latin typeface="Arial" pitchFamily="34" charset="0"/>
            </a:endParaRPr>
          </a:p>
        </p:txBody>
      </p:sp>
      <p:sp>
        <p:nvSpPr>
          <p:cNvPr id="12" name="Rectangle 11"/>
          <p:cNvSpPr/>
          <p:nvPr/>
        </p:nvSpPr>
        <p:spPr>
          <a:xfrm>
            <a:off x="5643570" y="1571612"/>
            <a:ext cx="4572000" cy="2072875"/>
          </a:xfrm>
          <a:prstGeom prst="rect">
            <a:avLst/>
          </a:prstGeom>
        </p:spPr>
        <p:txBody>
          <a:bodyPr>
            <a:spAutoFit/>
          </a:bodyPr>
          <a:lstStyle/>
          <a:p>
            <a:pPr algn="ctr" defTabSz="1244600">
              <a:lnSpc>
                <a:spcPct val="90000"/>
              </a:lnSpc>
              <a:spcAft>
                <a:spcPct val="35000"/>
              </a:spcAft>
              <a:defRPr/>
            </a:pPr>
            <a:r>
              <a:rPr lang="en-AU" b="1" dirty="0" smtClean="0">
                <a:solidFill>
                  <a:schemeClr val="bg1"/>
                </a:solidFill>
                <a:effectLst>
                  <a:outerShdw blurRad="38100" dist="38100" dir="2700000" algn="tl">
                    <a:srgbClr val="000000">
                      <a:alpha val="43137"/>
                    </a:srgbClr>
                  </a:outerShdw>
                </a:effectLst>
              </a:rPr>
              <a:t>Managing </a:t>
            </a:r>
          </a:p>
          <a:p>
            <a:pPr algn="ctr" defTabSz="1244600">
              <a:lnSpc>
                <a:spcPct val="90000"/>
              </a:lnSpc>
              <a:spcAft>
                <a:spcPct val="35000"/>
              </a:spcAft>
              <a:defRPr/>
            </a:pPr>
            <a:r>
              <a:rPr lang="en-AU" b="1" dirty="0" smtClean="0">
                <a:solidFill>
                  <a:schemeClr val="bg1"/>
                </a:solidFill>
                <a:effectLst>
                  <a:outerShdw blurRad="38100" dist="38100" dir="2700000" algn="tl">
                    <a:srgbClr val="000000">
                      <a:alpha val="43137"/>
                    </a:srgbClr>
                  </a:outerShdw>
                </a:effectLst>
              </a:rPr>
              <a:t>Distractions</a:t>
            </a:r>
          </a:p>
          <a:p>
            <a:pPr algn="ctr" defTabSz="1244600">
              <a:lnSpc>
                <a:spcPct val="90000"/>
              </a:lnSpc>
              <a:spcAft>
                <a:spcPct val="35000"/>
              </a:spcAft>
              <a:defRPr/>
            </a:pPr>
            <a:r>
              <a:rPr lang="en-AU" b="1" dirty="0" smtClean="0">
                <a:solidFill>
                  <a:schemeClr val="bg1"/>
                </a:solidFill>
                <a:effectLst>
                  <a:outerShdw blurRad="38100" dist="38100" dir="2700000" algn="tl">
                    <a:srgbClr val="000000">
                      <a:alpha val="43137"/>
                    </a:srgbClr>
                  </a:outerShdw>
                </a:effectLst>
              </a:rPr>
              <a:t>Reasoning</a:t>
            </a:r>
          </a:p>
          <a:p>
            <a:pPr lvl="0" algn="ctr" defTabSz="1244600">
              <a:lnSpc>
                <a:spcPct val="90000"/>
              </a:lnSpc>
              <a:spcAft>
                <a:spcPct val="35000"/>
              </a:spcAft>
              <a:defRPr/>
            </a:pPr>
            <a:r>
              <a:rPr lang="en-AU" b="1" dirty="0" smtClean="0">
                <a:solidFill>
                  <a:schemeClr val="bg1"/>
                </a:solidFill>
                <a:effectLst>
                  <a:outerShdw blurRad="38100" dist="38100" dir="2700000" algn="tl">
                    <a:srgbClr val="000000">
                      <a:alpha val="43137"/>
                    </a:srgbClr>
                  </a:outerShdw>
                </a:effectLst>
              </a:rPr>
              <a:t>Making links </a:t>
            </a:r>
            <a:endParaRPr lang="en-AU" dirty="0" smtClean="0">
              <a:solidFill>
                <a:schemeClr val="bg1"/>
              </a:solidFill>
              <a:effectLst>
                <a:outerShdw blurRad="38100" dist="38100" dir="2700000" algn="tl">
                  <a:srgbClr val="000000">
                    <a:alpha val="43137"/>
                  </a:srgbClr>
                </a:outerShdw>
              </a:effectLst>
            </a:endParaRPr>
          </a:p>
          <a:p>
            <a:pPr algn="ctr" defTabSz="1244600">
              <a:lnSpc>
                <a:spcPct val="90000"/>
              </a:lnSpc>
              <a:spcAft>
                <a:spcPct val="35000"/>
              </a:spcAft>
              <a:defRPr/>
            </a:pPr>
            <a:endParaRPr lang="en-AU" b="1" dirty="0" smtClean="0">
              <a:solidFill>
                <a:schemeClr val="bg1"/>
              </a:solidFill>
              <a:effectLst>
                <a:outerShdw blurRad="38100" dist="38100" dir="2700000" algn="tl">
                  <a:srgbClr val="000000">
                    <a:alpha val="43137"/>
                  </a:srgbClr>
                </a:outerShdw>
              </a:effectLst>
            </a:endParaRPr>
          </a:p>
          <a:p>
            <a:pPr algn="ctr" defTabSz="1244600">
              <a:lnSpc>
                <a:spcPct val="90000"/>
              </a:lnSpc>
              <a:spcAft>
                <a:spcPct val="35000"/>
              </a:spcAft>
              <a:defRPr/>
            </a:pPr>
            <a:r>
              <a:rPr lang="en-AU" dirty="0" smtClean="0"/>
              <a:t> </a:t>
            </a:r>
            <a:endParaRPr lang="en-AU" b="1" dirty="0"/>
          </a:p>
        </p:txBody>
      </p:sp>
    </p:spTree>
    <p:extLst>
      <p:ext uri="{BB962C8B-B14F-4D97-AF65-F5344CB8AC3E}">
        <p14:creationId xmlns:p14="http://schemas.microsoft.com/office/powerpoint/2010/main" val="2106845719"/>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9" name="Picture 7" descr="http://mollymediastudios.files.wordpress.com/2011/06/creativity-com_479f8882bf3f1.jpg"/>
          <p:cNvPicPr>
            <a:picLocks noChangeAspect="1" noChangeArrowheads="1"/>
          </p:cNvPicPr>
          <p:nvPr/>
        </p:nvPicPr>
        <p:blipFill>
          <a:blip r:embed="rId3" cstate="print"/>
          <a:srcRect/>
          <a:stretch>
            <a:fillRect/>
          </a:stretch>
        </p:blipFill>
        <p:spPr bwMode="auto">
          <a:xfrm>
            <a:off x="4500562" y="0"/>
            <a:ext cx="4643438" cy="6858000"/>
          </a:xfrm>
          <a:prstGeom prst="rect">
            <a:avLst/>
          </a:prstGeom>
          <a:noFill/>
        </p:spPr>
      </p:pic>
      <p:pic>
        <p:nvPicPr>
          <p:cNvPr id="13316" name="Picture 4" descr="http://www.mindwerx.com/files/imagecache/right_col_width/insert/creative-thinking.jpg"/>
          <p:cNvPicPr>
            <a:picLocks noChangeAspect="1" noChangeArrowheads="1"/>
          </p:cNvPicPr>
          <p:nvPr/>
        </p:nvPicPr>
        <p:blipFill>
          <a:blip r:embed="rId4" cstate="print"/>
          <a:srcRect/>
          <a:stretch>
            <a:fillRect/>
          </a:stretch>
        </p:blipFill>
        <p:spPr bwMode="auto">
          <a:xfrm>
            <a:off x="214282" y="3500437"/>
            <a:ext cx="3357562" cy="3357563"/>
          </a:xfrm>
          <a:prstGeom prst="rect">
            <a:avLst/>
          </a:prstGeom>
          <a:noFill/>
        </p:spPr>
      </p:pic>
      <p:sp>
        <p:nvSpPr>
          <p:cNvPr id="2" name="Rectangle 1"/>
          <p:cNvSpPr/>
          <p:nvPr/>
        </p:nvSpPr>
        <p:spPr>
          <a:xfrm>
            <a:off x="285720" y="571480"/>
            <a:ext cx="4143372" cy="2893100"/>
          </a:xfrm>
          <a:prstGeom prst="rect">
            <a:avLst/>
          </a:prstGeom>
        </p:spPr>
        <p:txBody>
          <a:bodyPr wrap="square">
            <a:spAutoFit/>
          </a:bodyPr>
          <a:lstStyle/>
          <a:p>
            <a:r>
              <a:rPr lang="en-AU" sz="4800" dirty="0" smtClean="0">
                <a:solidFill>
                  <a:srgbClr val="FF0066"/>
                </a:solidFill>
                <a:latin typeface="Magneto" pitchFamily="82" charset="0"/>
              </a:rPr>
              <a:t>creative</a:t>
            </a:r>
            <a:r>
              <a:rPr lang="en-AU" sz="4800" dirty="0" smtClean="0">
                <a:solidFill>
                  <a:srgbClr val="FF0066"/>
                </a:solidFill>
              </a:rPr>
              <a:t> </a:t>
            </a:r>
          </a:p>
          <a:p>
            <a:endParaRPr lang="en-AU" dirty="0" smtClean="0">
              <a:latin typeface="Jokerman" pitchFamily="82" charset="0"/>
            </a:endParaRPr>
          </a:p>
          <a:p>
            <a:endParaRPr lang="en-AU" dirty="0" smtClean="0">
              <a:latin typeface="Jokerman" pitchFamily="82" charset="0"/>
            </a:endParaRPr>
          </a:p>
          <a:p>
            <a:pPr algn="r"/>
            <a:r>
              <a:rPr lang="en-AU" dirty="0" smtClean="0">
                <a:latin typeface="Jokerman" pitchFamily="82" charset="0"/>
              </a:rPr>
              <a:t>		</a:t>
            </a:r>
            <a:endParaRPr lang="en-AU" sz="4000" dirty="0" smtClean="0">
              <a:latin typeface="Jokerman" pitchFamily="82" charset="0"/>
            </a:endParaRPr>
          </a:p>
          <a:p>
            <a:pPr algn="r"/>
            <a:endParaRPr lang="en-AU" sz="4000" dirty="0" smtClean="0">
              <a:latin typeface="Jokerman" pitchFamily="82" charset="0"/>
            </a:endParaRPr>
          </a:p>
          <a:p>
            <a:pPr algn="r"/>
            <a:r>
              <a:rPr lang="en-AU" sz="4000" dirty="0" smtClean="0">
                <a:latin typeface="Jokerman" pitchFamily="82" charset="0"/>
              </a:rPr>
              <a:t> </a:t>
            </a:r>
          </a:p>
        </p:txBody>
      </p:sp>
      <p:sp>
        <p:nvSpPr>
          <p:cNvPr id="8" name="Rectangle 7"/>
          <p:cNvSpPr/>
          <p:nvPr/>
        </p:nvSpPr>
        <p:spPr>
          <a:xfrm>
            <a:off x="5214942" y="285728"/>
            <a:ext cx="3429024" cy="584775"/>
          </a:xfrm>
          <a:prstGeom prst="rect">
            <a:avLst/>
          </a:prstGeom>
        </p:spPr>
        <p:txBody>
          <a:bodyPr wrap="square">
            <a:spAutoFit/>
          </a:bodyPr>
          <a:lstStyle/>
          <a:p>
            <a:r>
              <a:rPr lang="en-AU" sz="3200" dirty="0" smtClean="0">
                <a:solidFill>
                  <a:schemeClr val="bg1"/>
                </a:solidFill>
                <a:latin typeface="Showcard Gothic" pitchFamily="82" charset="0"/>
              </a:rPr>
              <a:t>resourceful</a:t>
            </a:r>
            <a:endParaRPr lang="en-AU" sz="3200" dirty="0">
              <a:solidFill>
                <a:schemeClr val="bg1"/>
              </a:solidFill>
            </a:endParaRPr>
          </a:p>
        </p:txBody>
      </p:sp>
      <p:sp>
        <p:nvSpPr>
          <p:cNvPr id="9" name="Rectangle 8"/>
          <p:cNvSpPr/>
          <p:nvPr/>
        </p:nvSpPr>
        <p:spPr>
          <a:xfrm>
            <a:off x="1428728" y="3357562"/>
            <a:ext cx="2797561" cy="707886"/>
          </a:xfrm>
          <a:prstGeom prst="rect">
            <a:avLst/>
          </a:prstGeom>
        </p:spPr>
        <p:txBody>
          <a:bodyPr wrap="none">
            <a:spAutoFit/>
          </a:bodyPr>
          <a:lstStyle/>
          <a:p>
            <a:r>
              <a:rPr lang="en-AU" sz="4000" dirty="0" smtClean="0">
                <a:latin typeface="Jokerman" pitchFamily="82" charset="0"/>
              </a:rPr>
              <a:t>innovative</a:t>
            </a:r>
            <a:endParaRPr lang="en-AU" sz="4000" dirty="0"/>
          </a:p>
        </p:txBody>
      </p:sp>
      <p:sp>
        <p:nvSpPr>
          <p:cNvPr id="12" name="Freeform 11"/>
          <p:cNvSpPr/>
          <p:nvPr/>
        </p:nvSpPr>
        <p:spPr>
          <a:xfrm>
            <a:off x="123825" y="-198120"/>
            <a:ext cx="4882515" cy="4947285"/>
          </a:xfrm>
          <a:custGeom>
            <a:avLst/>
            <a:gdLst>
              <a:gd name="connsiteX0" fmla="*/ 1464945 w 4882515"/>
              <a:gd name="connsiteY0" fmla="*/ 4427220 h 4947285"/>
              <a:gd name="connsiteX1" fmla="*/ 401955 w 4882515"/>
              <a:gd name="connsiteY1" fmla="*/ 483870 h 4947285"/>
              <a:gd name="connsiteX2" fmla="*/ 2047875 w 4882515"/>
              <a:gd name="connsiteY2" fmla="*/ 4324350 h 4947285"/>
              <a:gd name="connsiteX3" fmla="*/ 2322195 w 4882515"/>
              <a:gd name="connsiteY3" fmla="*/ 403860 h 4947285"/>
              <a:gd name="connsiteX4" fmla="*/ 2425065 w 4882515"/>
              <a:gd name="connsiteY4" fmla="*/ 4712970 h 4947285"/>
              <a:gd name="connsiteX5" fmla="*/ 4082415 w 4882515"/>
              <a:gd name="connsiteY5" fmla="*/ 849630 h 4947285"/>
              <a:gd name="connsiteX6" fmla="*/ 3110865 w 4882515"/>
              <a:gd name="connsiteY6" fmla="*/ 4872990 h 4947285"/>
              <a:gd name="connsiteX7" fmla="*/ 13335 w 4882515"/>
              <a:gd name="connsiteY7" fmla="*/ 758190 h 4947285"/>
              <a:gd name="connsiteX8" fmla="*/ 3190875 w 4882515"/>
              <a:gd name="connsiteY8" fmla="*/ 4884420 h 4947285"/>
              <a:gd name="connsiteX9" fmla="*/ 2802255 w 4882515"/>
              <a:gd name="connsiteY9" fmla="*/ 381000 h 4947285"/>
              <a:gd name="connsiteX10" fmla="*/ 4882515 w 4882515"/>
              <a:gd name="connsiteY10" fmla="*/ 2598420 h 4947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2515" h="4947285">
                <a:moveTo>
                  <a:pt x="1464945" y="4427220"/>
                </a:moveTo>
                <a:cubicBezTo>
                  <a:pt x="884872" y="2464117"/>
                  <a:pt x="304800" y="501015"/>
                  <a:pt x="401955" y="483870"/>
                </a:cubicBezTo>
                <a:cubicBezTo>
                  <a:pt x="499110" y="466725"/>
                  <a:pt x="1727835" y="4337685"/>
                  <a:pt x="2047875" y="4324350"/>
                </a:cubicBezTo>
                <a:cubicBezTo>
                  <a:pt x="2367915" y="4311015"/>
                  <a:pt x="2259330" y="339090"/>
                  <a:pt x="2322195" y="403860"/>
                </a:cubicBezTo>
                <a:cubicBezTo>
                  <a:pt x="2385060" y="468630"/>
                  <a:pt x="2131695" y="4638675"/>
                  <a:pt x="2425065" y="4712970"/>
                </a:cubicBezTo>
                <a:cubicBezTo>
                  <a:pt x="2718435" y="4787265"/>
                  <a:pt x="3968115" y="822960"/>
                  <a:pt x="4082415" y="849630"/>
                </a:cubicBezTo>
                <a:cubicBezTo>
                  <a:pt x="4196715" y="876300"/>
                  <a:pt x="3789045" y="4888230"/>
                  <a:pt x="3110865" y="4872990"/>
                </a:cubicBezTo>
                <a:cubicBezTo>
                  <a:pt x="2432685" y="4857750"/>
                  <a:pt x="0" y="756285"/>
                  <a:pt x="13335" y="758190"/>
                </a:cubicBezTo>
                <a:cubicBezTo>
                  <a:pt x="26670" y="760095"/>
                  <a:pt x="2726055" y="4947285"/>
                  <a:pt x="3190875" y="4884420"/>
                </a:cubicBezTo>
                <a:cubicBezTo>
                  <a:pt x="3655695" y="4821555"/>
                  <a:pt x="2520315" y="762000"/>
                  <a:pt x="2802255" y="381000"/>
                </a:cubicBezTo>
                <a:cubicBezTo>
                  <a:pt x="3084195" y="0"/>
                  <a:pt x="4526280" y="2790825"/>
                  <a:pt x="4882515" y="2598420"/>
                </a:cubicBezTo>
              </a:path>
            </a:pathLst>
          </a:cu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Tree>
    <p:extLst>
      <p:ext uri="{BB962C8B-B14F-4D97-AF65-F5344CB8AC3E}">
        <p14:creationId xmlns:p14="http://schemas.microsoft.com/office/powerpoint/2010/main" val="4273273010"/>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l2thinktank.com/wp-content/uploads/2011/02/1-Innovation1.jpg"/>
          <p:cNvPicPr>
            <a:picLocks noChangeAspect="1" noChangeArrowheads="1"/>
          </p:cNvPicPr>
          <p:nvPr/>
        </p:nvPicPr>
        <p:blipFill>
          <a:blip r:embed="rId3" cstate="print"/>
          <a:srcRect/>
          <a:stretch>
            <a:fillRect/>
          </a:stretch>
        </p:blipFill>
        <p:spPr bwMode="auto">
          <a:xfrm>
            <a:off x="-42918" y="-265588"/>
            <a:ext cx="9186918" cy="7123588"/>
          </a:xfrm>
          <a:prstGeom prst="rect">
            <a:avLst/>
          </a:prstGeom>
          <a:noFill/>
        </p:spPr>
      </p:pic>
      <p:sp>
        <p:nvSpPr>
          <p:cNvPr id="2" name="Rectangle 1"/>
          <p:cNvSpPr/>
          <p:nvPr/>
        </p:nvSpPr>
        <p:spPr>
          <a:xfrm>
            <a:off x="214282" y="214290"/>
            <a:ext cx="8572528" cy="1323439"/>
          </a:xfrm>
          <a:prstGeom prst="rect">
            <a:avLst/>
          </a:prstGeom>
        </p:spPr>
        <p:txBody>
          <a:bodyPr wrap="square">
            <a:spAutoFit/>
          </a:bodyPr>
          <a:lstStyle/>
          <a:p>
            <a:pPr algn="r"/>
            <a:r>
              <a:rPr lang="en-AU" sz="4000" dirty="0" smtClean="0">
                <a:solidFill>
                  <a:schemeClr val="bg1"/>
                </a:solidFill>
                <a:effectLst>
                  <a:outerShdw blurRad="38100" dist="38100" dir="2700000" algn="tl">
                    <a:srgbClr val="000000">
                      <a:alpha val="43137"/>
                    </a:srgbClr>
                  </a:outerShdw>
                </a:effectLst>
                <a:latin typeface="Goudy Stout" pitchFamily="18" charset="0"/>
              </a:rPr>
              <a:t>communicate ideas</a:t>
            </a:r>
            <a:endParaRPr lang="en-AU" sz="4000" dirty="0">
              <a:solidFill>
                <a:schemeClr val="bg1"/>
              </a:solidFill>
              <a:effectLst>
                <a:outerShdw blurRad="38100" dist="38100" dir="2700000" algn="tl">
                  <a:srgbClr val="000000">
                    <a:alpha val="43137"/>
                  </a:srgbClr>
                </a:outerShdw>
              </a:effectLst>
              <a:latin typeface="Goudy Stout" pitchFamily="18" charset="0"/>
            </a:endParaRPr>
          </a:p>
        </p:txBody>
      </p:sp>
    </p:spTree>
    <p:extLst>
      <p:ext uri="{BB962C8B-B14F-4D97-AF65-F5344CB8AC3E}">
        <p14:creationId xmlns:p14="http://schemas.microsoft.com/office/powerpoint/2010/main" val="1986765266"/>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1.bp.blogspot.com/-EuQNKcsab1U/TY_L7eEv_WI/AAAAAAAAAmY/1PITtCJswvA/s1600/visual_literacy_pic.jpg"/>
          <p:cNvPicPr>
            <a:picLocks noChangeAspect="1" noChangeArrowheads="1"/>
          </p:cNvPicPr>
          <p:nvPr/>
        </p:nvPicPr>
        <p:blipFill>
          <a:blip r:embed="rId3" cstate="print"/>
          <a:srcRect/>
          <a:stretch>
            <a:fillRect/>
          </a:stretch>
        </p:blipFill>
        <p:spPr bwMode="auto">
          <a:xfrm>
            <a:off x="-285784" y="0"/>
            <a:ext cx="9429816" cy="6858000"/>
          </a:xfrm>
          <a:prstGeom prst="rect">
            <a:avLst/>
          </a:prstGeom>
          <a:noFill/>
        </p:spPr>
      </p:pic>
      <p:sp>
        <p:nvSpPr>
          <p:cNvPr id="3" name="Rectangle 2"/>
          <p:cNvSpPr/>
          <p:nvPr/>
        </p:nvSpPr>
        <p:spPr>
          <a:xfrm>
            <a:off x="928662" y="1142984"/>
            <a:ext cx="2312684" cy="369332"/>
          </a:xfrm>
          <a:prstGeom prst="rect">
            <a:avLst/>
          </a:prstGeom>
        </p:spPr>
        <p:txBody>
          <a:bodyPr wrap="none">
            <a:spAutoFit/>
          </a:bodyPr>
          <a:lstStyle/>
          <a:p>
            <a:r>
              <a:rPr lang="en-AU" dirty="0" smtClean="0"/>
              <a:t>literacy and numeracy </a:t>
            </a:r>
            <a:endParaRPr lang="en-AU" dirty="0"/>
          </a:p>
        </p:txBody>
      </p:sp>
    </p:spTree>
    <p:extLst>
      <p:ext uri="{BB962C8B-B14F-4D97-AF65-F5344CB8AC3E}">
        <p14:creationId xmlns:p14="http://schemas.microsoft.com/office/powerpoint/2010/main" val="2617979925"/>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80920" cy="1143000"/>
          </a:xfrm>
          <a:solidFill>
            <a:srgbClr val="FFC000"/>
          </a:solidFill>
          <a:scene3d>
            <a:camera prst="orthographicFront"/>
            <a:lightRig rig="threePt" dir="t"/>
          </a:scene3d>
          <a:sp3d>
            <a:bevelT/>
          </a:sp3d>
        </p:spPr>
        <p:txBody>
          <a:bodyPr/>
          <a:lstStyle/>
          <a:p>
            <a:r>
              <a:rPr lang="en-AU" dirty="0" smtClean="0">
                <a:effectLst>
                  <a:outerShdw blurRad="38100" dist="38100" dir="2700000" algn="tl">
                    <a:srgbClr val="000000">
                      <a:alpha val="43137"/>
                    </a:srgbClr>
                  </a:outerShdw>
                </a:effectLst>
              </a:rPr>
              <a:t>21</a:t>
            </a:r>
            <a:r>
              <a:rPr lang="en-AU" baseline="30000" dirty="0" smtClean="0">
                <a:effectLst>
                  <a:outerShdw blurRad="38100" dist="38100" dir="2700000" algn="tl">
                    <a:srgbClr val="000000">
                      <a:alpha val="43137"/>
                    </a:srgbClr>
                  </a:outerShdw>
                </a:effectLst>
              </a:rPr>
              <a:t>st</a:t>
            </a:r>
            <a:r>
              <a:rPr lang="en-AU" dirty="0" smtClean="0">
                <a:effectLst>
                  <a:outerShdw blurRad="38100" dist="38100" dir="2700000" algn="tl">
                    <a:srgbClr val="000000">
                      <a:alpha val="43137"/>
                    </a:srgbClr>
                  </a:outerShdw>
                </a:effectLst>
              </a:rPr>
              <a:t> Century Learners</a:t>
            </a:r>
            <a:endParaRPr lang="en-AU" dirty="0">
              <a:effectLst>
                <a:outerShdw blurRad="38100" dist="38100" dir="2700000" algn="tl">
                  <a:srgbClr val="000000">
                    <a:alpha val="43137"/>
                  </a:srgbClr>
                </a:outerShdw>
              </a:effectLst>
            </a:endParaRPr>
          </a:p>
        </p:txBody>
      </p:sp>
      <p:sp>
        <p:nvSpPr>
          <p:cNvPr id="5" name="Rectangle 3"/>
          <p:cNvSpPr txBox="1">
            <a:spLocks noGrp="1" noChangeArrowheads="1"/>
          </p:cNvSpPr>
          <p:nvPr>
            <p:ph idx="1"/>
          </p:nvPr>
        </p:nvSpPr>
        <p:spPr bwMode="auto">
          <a:xfrm>
            <a:off x="467544" y="1340768"/>
            <a:ext cx="8229600" cy="5238344"/>
          </a:xfrm>
          <a:prstGeom prst="rect">
            <a:avLst/>
          </a:prstGeom>
          <a:solidFill>
            <a:srgbClr val="00B0F0"/>
          </a:solidFill>
          <a:ln w="76200">
            <a:noFill/>
          </a:ln>
          <a:scene3d>
            <a:camera prst="orthographicFront"/>
            <a:lightRig rig="threePt" dir="t"/>
          </a:scene3d>
          <a:sp3d>
            <a:bevelT prst="relaxedInset"/>
          </a:sp3d>
          <a:extLst/>
        </p:spPr>
        <p:txBody>
          <a:bodyPr>
            <a:normAutofit lnSpcReduction="10000"/>
          </a:bodyPr>
          <a:lstStyle>
            <a:lvl1pPr marL="0" indent="0" algn="ctr" rtl="0" eaLnBrk="0" fontAlgn="base" hangingPunct="0">
              <a:spcBef>
                <a:spcPct val="20000"/>
              </a:spcBef>
              <a:spcAft>
                <a:spcPct val="0"/>
              </a:spcAft>
              <a:buFont typeface="Arial" charset="0"/>
              <a:buNone/>
              <a:defRPr sz="3200" kern="1200">
                <a:solidFill>
                  <a:schemeClr val="tx1">
                    <a:tint val="75000"/>
                  </a:schemeClr>
                </a:solidFill>
                <a:latin typeface="+mn-lt"/>
                <a:ea typeface="+mn-ea"/>
                <a:cs typeface="+mn-cs"/>
              </a:defRPr>
            </a:lvl1pPr>
            <a:lvl2pPr marL="457200" indent="0" algn="ctr" rtl="0" eaLnBrk="0" fontAlgn="base" hangingPunct="0">
              <a:spcBef>
                <a:spcPct val="20000"/>
              </a:spcBef>
              <a:spcAft>
                <a:spcPct val="0"/>
              </a:spcAft>
              <a:buFont typeface="Arial" charset="0"/>
              <a:buNone/>
              <a:defRPr sz="2800" kern="1200">
                <a:solidFill>
                  <a:schemeClr val="tx1">
                    <a:tint val="75000"/>
                  </a:schemeClr>
                </a:solidFill>
                <a:latin typeface="+mn-lt"/>
                <a:ea typeface="+mn-ea"/>
                <a:cs typeface="+mn-cs"/>
              </a:defRPr>
            </a:lvl2pPr>
            <a:lvl3pPr marL="914400" indent="0" algn="ctr" rtl="0" eaLnBrk="0" fontAlgn="base" hangingPunct="0">
              <a:spcBef>
                <a:spcPct val="20000"/>
              </a:spcBef>
              <a:spcAft>
                <a:spcPct val="0"/>
              </a:spcAft>
              <a:buFont typeface="Arial" charset="0"/>
              <a:buNone/>
              <a:defRPr sz="2400" kern="1200">
                <a:solidFill>
                  <a:schemeClr val="tx1">
                    <a:tint val="75000"/>
                  </a:schemeClr>
                </a:solidFill>
                <a:latin typeface="+mn-lt"/>
                <a:ea typeface="+mn-ea"/>
                <a:cs typeface="+mn-cs"/>
              </a:defRPr>
            </a:lvl3pPr>
            <a:lvl4pPr marL="13716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4pPr>
            <a:lvl5pPr marL="1828800" indent="0" algn="ctr" rtl="0" eaLnBrk="0" fontAlgn="base" hangingPunct="0">
              <a:spcBef>
                <a:spcPct val="20000"/>
              </a:spcBef>
              <a:spcAft>
                <a:spcPct val="0"/>
              </a:spcAft>
              <a:buFont typeface="Arial"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l" eaLnBrk="1" hangingPunct="1">
              <a:buFont typeface="Wingdings" pitchFamily="2" charset="2"/>
              <a:buNone/>
              <a:defRPr/>
            </a:pPr>
            <a:r>
              <a:rPr lang="en-AU" altLang="zh-TW" sz="2800" dirty="0" smtClean="0">
                <a:solidFill>
                  <a:schemeClr val="tx1"/>
                </a:solidFill>
                <a:effectLst>
                  <a:outerShdw blurRad="38100" dist="38100" dir="2700000" algn="tl">
                    <a:srgbClr val="000000">
                      <a:alpha val="43137"/>
                    </a:srgbClr>
                  </a:outerShdw>
                </a:effectLst>
              </a:rPr>
              <a:t>The new context means new expectations. </a:t>
            </a:r>
            <a:endParaRPr lang="en-AU" altLang="zh-TW" sz="2800" dirty="0" smtClean="0">
              <a:solidFill>
                <a:schemeClr val="tx1"/>
              </a:solidFill>
              <a:effectLst>
                <a:outerShdw blurRad="38100" dist="38100" dir="2700000" algn="tl">
                  <a:srgbClr val="000000">
                    <a:alpha val="43137"/>
                  </a:srgbClr>
                </a:outerShdw>
              </a:effectLst>
            </a:endParaRPr>
          </a:p>
          <a:p>
            <a:pPr algn="l" eaLnBrk="1" hangingPunct="1">
              <a:buFont typeface="Wingdings" pitchFamily="2" charset="2"/>
              <a:buNone/>
              <a:defRPr/>
            </a:pPr>
            <a:endParaRPr lang="en-AU" altLang="zh-TW" sz="2200" dirty="0" smtClean="0">
              <a:solidFill>
                <a:schemeClr val="tx1"/>
              </a:solidFill>
            </a:endParaRPr>
          </a:p>
          <a:p>
            <a:pPr algn="l" eaLnBrk="1" hangingPunct="1">
              <a:buFont typeface="Wingdings" pitchFamily="2" charset="2"/>
              <a:buNone/>
              <a:defRPr/>
            </a:pPr>
            <a:r>
              <a:rPr lang="en-AU" altLang="zh-TW" sz="2200" dirty="0" smtClean="0">
                <a:solidFill>
                  <a:schemeClr val="tx1"/>
                </a:solidFill>
              </a:rPr>
              <a:t>Most studies include: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communicate</a:t>
            </a:r>
          </a:p>
          <a:p>
            <a:pPr marL="342900" indent="-342900" algn="l" eaLnBrk="1" hangingPunct="1">
              <a:buFont typeface="Arial" pitchFamily="34" charset="0"/>
              <a:buChar char="•"/>
              <a:defRPr/>
            </a:pPr>
            <a:r>
              <a:rPr lang="en-AU" altLang="zh-TW" sz="2200" dirty="0" smtClean="0">
                <a:solidFill>
                  <a:schemeClr val="tx1"/>
                </a:solidFill>
              </a:rPr>
              <a:t>Adaptability to </a:t>
            </a:r>
            <a:r>
              <a:rPr lang="en-AU" altLang="zh-TW" sz="2200" b="1" dirty="0" smtClean="0">
                <a:solidFill>
                  <a:schemeClr val="tx1"/>
                </a:solidFill>
              </a:rPr>
              <a:t>change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work in teams</a:t>
            </a:r>
          </a:p>
          <a:p>
            <a:pPr marL="342900" indent="-342900" algn="l" eaLnBrk="1" hangingPunct="1">
              <a:buFont typeface="Arial" pitchFamily="34" charset="0"/>
              <a:buChar char="•"/>
              <a:defRPr/>
            </a:pPr>
            <a:r>
              <a:rPr lang="en-AU" altLang="zh-TW" sz="2200" dirty="0" smtClean="0">
                <a:solidFill>
                  <a:schemeClr val="tx1"/>
                </a:solidFill>
              </a:rPr>
              <a:t>Preparedness to </a:t>
            </a:r>
            <a:r>
              <a:rPr lang="en-AU" altLang="zh-TW" sz="2200" b="1" dirty="0" smtClean="0">
                <a:solidFill>
                  <a:schemeClr val="tx1"/>
                </a:solidFill>
              </a:rPr>
              <a:t>solve problems</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analyse and conceptualise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reflect on and improve performance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manage oneself</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create, innovate and criticise</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engage in learning new things</a:t>
            </a:r>
            <a:r>
              <a:rPr lang="en-AU" altLang="zh-TW" sz="2200" dirty="0" smtClean="0">
                <a:solidFill>
                  <a:schemeClr val="tx1"/>
                </a:solidFill>
              </a:rPr>
              <a:t> at all times</a:t>
            </a:r>
          </a:p>
          <a:p>
            <a:pPr marL="342900" indent="-342900" algn="l" eaLnBrk="1" hangingPunct="1">
              <a:buFont typeface="Arial" pitchFamily="34" charset="0"/>
              <a:buChar char="•"/>
              <a:defRPr/>
            </a:pPr>
            <a:r>
              <a:rPr lang="en-AU" altLang="zh-TW" sz="2200" dirty="0" smtClean="0">
                <a:solidFill>
                  <a:schemeClr val="tx1"/>
                </a:solidFill>
              </a:rPr>
              <a:t>Ability to </a:t>
            </a:r>
            <a:r>
              <a:rPr lang="en-AU" altLang="zh-TW" sz="2200" b="1" dirty="0" smtClean="0">
                <a:solidFill>
                  <a:schemeClr val="tx1"/>
                </a:solidFill>
              </a:rPr>
              <a:t>cross specialist borders</a:t>
            </a:r>
          </a:p>
          <a:p>
            <a:pPr eaLnBrk="1" hangingPunct="1">
              <a:buFont typeface="Wingdings" pitchFamily="2" charset="2"/>
              <a:buNone/>
              <a:defRPr/>
            </a:pPr>
            <a:endParaRPr lang="en-AU" altLang="zh-TW" sz="2200" dirty="0" smtClean="0"/>
          </a:p>
          <a:p>
            <a:pPr eaLnBrk="1" hangingPunct="1">
              <a:buFont typeface="Wingdings" pitchFamily="2" charset="2"/>
              <a:buNone/>
              <a:defRPr/>
            </a:pPr>
            <a:endParaRPr lang="en-AU" altLang="zh-TW" sz="2900" dirty="0" smtClean="0"/>
          </a:p>
          <a:p>
            <a:pPr eaLnBrk="1" hangingPunct="1">
              <a:buFont typeface="Wingdings" pitchFamily="2" charset="2"/>
              <a:buNone/>
              <a:defRPr/>
            </a:pPr>
            <a:endParaRPr lang="en-AU" altLang="zh-TW" sz="2900" dirty="0" smtClean="0"/>
          </a:p>
        </p:txBody>
      </p:sp>
    </p:spTree>
    <p:extLst>
      <p:ext uri="{BB962C8B-B14F-4D97-AF65-F5344CB8AC3E}">
        <p14:creationId xmlns:p14="http://schemas.microsoft.com/office/powerpoint/2010/main" val="2559682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bg/>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5">
                                            <p:txEl>
                                              <p:pRg st="11" end="11"/>
                                            </p:txEl>
                                          </p:spTgt>
                                        </p:tgtEl>
                                        <p:attrNameLst>
                                          <p:attrName>style.visibility</p:attrName>
                                        </p:attrNameLst>
                                      </p:cBhvr>
                                      <p:to>
                                        <p:strVal val="visible"/>
                                      </p:to>
                                    </p:set>
                                    <p:anim calcmode="lin" valueType="num">
                                      <p:cBhvr additive="base">
                                        <p:cTn id="73" dur="500" fill="hold"/>
                                        <p:tgtEl>
                                          <p:spTgt spid="5">
                                            <p:txEl>
                                              <p:pRg st="11" end="11"/>
                                            </p:txEl>
                                          </p:spTgt>
                                        </p:tgtEl>
                                        <p:attrNameLst>
                                          <p:attrName>ppt_x</p:attrName>
                                        </p:attrNameLst>
                                      </p:cBhvr>
                                      <p:tavLst>
                                        <p:tav tm="0">
                                          <p:val>
                                            <p:strVal val="0-#ppt_w/2"/>
                                          </p:val>
                                        </p:tav>
                                        <p:tav tm="100000">
                                          <p:val>
                                            <p:strVal val="#ppt_x"/>
                                          </p:val>
                                        </p:tav>
                                      </p:tavLst>
                                    </p:anim>
                                    <p:anim calcmode="lin" valueType="num">
                                      <p:cBhvr additive="base">
                                        <p:cTn id="74" dur="500" fill="hold"/>
                                        <p:tgtEl>
                                          <p:spTgt spid="5">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5">
                                            <p:txEl>
                                              <p:pRg st="12" end="12"/>
                                            </p:txEl>
                                          </p:spTgt>
                                        </p:tgtEl>
                                        <p:attrNameLst>
                                          <p:attrName>style.visibility</p:attrName>
                                        </p:attrNameLst>
                                      </p:cBhvr>
                                      <p:to>
                                        <p:strVal val="visible"/>
                                      </p:to>
                                    </p:set>
                                    <p:anim calcmode="lin" valueType="num">
                                      <p:cBhvr additive="base">
                                        <p:cTn id="79" dur="500" fill="hold"/>
                                        <p:tgtEl>
                                          <p:spTgt spid="5">
                                            <p:txEl>
                                              <p:pRg st="12" end="12"/>
                                            </p:txEl>
                                          </p:spTgt>
                                        </p:tgtEl>
                                        <p:attrNameLst>
                                          <p:attrName>ppt_x</p:attrName>
                                        </p:attrNameLst>
                                      </p:cBhvr>
                                      <p:tavLst>
                                        <p:tav tm="0">
                                          <p:val>
                                            <p:strVal val="0-#ppt_w/2"/>
                                          </p:val>
                                        </p:tav>
                                        <p:tav tm="100000">
                                          <p:val>
                                            <p:strVal val="#ppt_x"/>
                                          </p:val>
                                        </p:tav>
                                      </p:tavLst>
                                    </p:anim>
                                    <p:anim calcmode="lin" valueType="num">
                                      <p:cBhvr additive="base">
                                        <p:cTn id="80" dur="500" fill="hold"/>
                                        <p:tgtEl>
                                          <p:spTgt spid="5">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0391"/>
            <a:ext cx="9144000" cy="694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18188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99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60000"/>
              <a:lumOff val="40000"/>
            </a:schemeClr>
          </a:solidFill>
          <a:effectLst>
            <a:glow rad="228600">
              <a:schemeClr val="accent4">
                <a:satMod val="175000"/>
                <a:alpha val="40000"/>
              </a:schemeClr>
            </a:glow>
          </a:effectLst>
          <a:scene3d>
            <a:camera prst="orthographicFront"/>
            <a:lightRig rig="threePt" dir="t"/>
          </a:scene3d>
          <a:sp3d>
            <a:bevelT/>
          </a:sp3d>
        </p:spPr>
        <p:txBody>
          <a:bodyPr>
            <a:normAutofit fontScale="90000"/>
          </a:bodyPr>
          <a:lstStyle/>
          <a:p>
            <a:r>
              <a:rPr lang="en-AU" dirty="0" smtClean="0"/>
              <a:t>Cross-curriculum </a:t>
            </a:r>
            <a:r>
              <a:rPr lang="en-AU" dirty="0" smtClean="0"/>
              <a:t>areas in the </a:t>
            </a:r>
            <a:r>
              <a:rPr lang="en-AU" dirty="0" err="1" smtClean="0"/>
              <a:t>BoS</a:t>
            </a:r>
            <a:r>
              <a:rPr lang="en-AU" dirty="0" smtClean="0"/>
              <a:t> Syllabuses</a:t>
            </a:r>
            <a:endParaRPr lang="en-AU" dirty="0"/>
          </a:p>
        </p:txBody>
      </p:sp>
      <p:sp>
        <p:nvSpPr>
          <p:cNvPr id="3" name="Content Placeholder 2"/>
          <p:cNvSpPr>
            <a:spLocks noGrp="1"/>
          </p:cNvSpPr>
          <p:nvPr>
            <p:ph idx="1"/>
          </p:nvPr>
        </p:nvSpPr>
        <p:spPr>
          <a:solidFill>
            <a:srgbClr val="92D050"/>
          </a:solidFill>
          <a:ln w="76200">
            <a:noFill/>
          </a:ln>
          <a:scene3d>
            <a:camera prst="orthographicFront"/>
            <a:lightRig rig="threePt" dir="t"/>
          </a:scene3d>
          <a:sp3d>
            <a:bevelT w="165100" prst="coolSlant"/>
          </a:sp3d>
        </p:spPr>
        <p:txBody>
          <a:bodyPr>
            <a:normAutofit/>
          </a:bodyPr>
          <a:lstStyle/>
          <a:p>
            <a:pPr>
              <a:buNone/>
            </a:pPr>
            <a:r>
              <a:rPr lang="en-AU" dirty="0" smtClean="0"/>
              <a:t>The cross-curriculum areas:</a:t>
            </a:r>
          </a:p>
          <a:p>
            <a:r>
              <a:rPr lang="en-AU" dirty="0" smtClean="0"/>
              <a:t>are </a:t>
            </a:r>
            <a:r>
              <a:rPr lang="en-AU" b="1" dirty="0" smtClean="0"/>
              <a:t>embedded</a:t>
            </a:r>
            <a:r>
              <a:rPr lang="en-AU" dirty="0" smtClean="0"/>
              <a:t> in the descriptions of content</a:t>
            </a:r>
          </a:p>
          <a:p>
            <a:r>
              <a:rPr lang="en-AU" b="1" dirty="0" smtClean="0"/>
              <a:t>address issues, perspectives</a:t>
            </a:r>
            <a:r>
              <a:rPr lang="en-AU" dirty="0" smtClean="0"/>
              <a:t> and </a:t>
            </a:r>
            <a:r>
              <a:rPr lang="en-AU" b="1" dirty="0" smtClean="0"/>
              <a:t>policies</a:t>
            </a:r>
            <a:r>
              <a:rPr lang="en-AU" dirty="0" smtClean="0"/>
              <a:t> that will assist students to achieve the broad learning outcomes</a:t>
            </a:r>
          </a:p>
          <a:p>
            <a:r>
              <a:rPr lang="en-AU" dirty="0" smtClean="0"/>
              <a:t>take account of the </a:t>
            </a:r>
            <a:r>
              <a:rPr lang="en-AU" b="1" dirty="0" smtClean="0"/>
              <a:t>general capabilities</a:t>
            </a:r>
            <a:r>
              <a:rPr lang="en-AU" dirty="0" smtClean="0"/>
              <a:t> and cross-curriculum priorities in the Australian Curriculum.</a:t>
            </a:r>
          </a:p>
        </p:txBody>
      </p:sp>
    </p:spTree>
    <p:extLst>
      <p:ext uri="{BB962C8B-B14F-4D97-AF65-F5344CB8AC3E}">
        <p14:creationId xmlns:p14="http://schemas.microsoft.com/office/powerpoint/2010/main" val="233637335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99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60000"/>
              <a:lumOff val="40000"/>
            </a:schemeClr>
          </a:solidFill>
          <a:effectLst>
            <a:glow rad="228600">
              <a:schemeClr val="accent4">
                <a:satMod val="175000"/>
                <a:alpha val="40000"/>
              </a:schemeClr>
            </a:glow>
          </a:effectLst>
          <a:scene3d>
            <a:camera prst="orthographicFront"/>
            <a:lightRig rig="threePt" dir="t"/>
          </a:scene3d>
          <a:sp3d>
            <a:bevelT/>
          </a:sp3d>
        </p:spPr>
        <p:txBody>
          <a:bodyPr/>
          <a:lstStyle/>
          <a:p>
            <a:r>
              <a:rPr lang="en-AU" dirty="0" smtClean="0"/>
              <a:t>Cross-curriculum areas</a:t>
            </a:r>
            <a:endParaRPr lang="en-AU" dirty="0"/>
          </a:p>
        </p:txBody>
      </p:sp>
      <p:sp>
        <p:nvSpPr>
          <p:cNvPr id="3" name="Content Placeholder 2"/>
          <p:cNvSpPr>
            <a:spLocks noGrp="1"/>
          </p:cNvSpPr>
          <p:nvPr>
            <p:ph idx="1"/>
          </p:nvPr>
        </p:nvSpPr>
        <p:spPr>
          <a:xfrm>
            <a:off x="348016" y="1586552"/>
            <a:ext cx="8686800" cy="4525963"/>
          </a:xfrm>
          <a:solidFill>
            <a:srgbClr val="92D050"/>
          </a:solidFill>
          <a:scene3d>
            <a:camera prst="orthographicFront"/>
            <a:lightRig rig="threePt" dir="t"/>
          </a:scene3d>
          <a:sp3d>
            <a:bevelT w="165100" prst="coolSlant"/>
          </a:sp3d>
        </p:spPr>
        <p:txBody>
          <a:bodyPr>
            <a:normAutofit fontScale="92500" lnSpcReduction="10000"/>
          </a:bodyPr>
          <a:lstStyle/>
          <a:p>
            <a:pPr marL="514350" indent="-514350">
              <a:buFont typeface="+mj-lt"/>
              <a:buAutoNum type="arabicPeriod"/>
            </a:pPr>
            <a:r>
              <a:rPr lang="en-AU" dirty="0" smtClean="0"/>
              <a:t>Aboriginal and Torres Strait Islander Histories and Cultures [ATSI]</a:t>
            </a:r>
          </a:p>
          <a:p>
            <a:pPr marL="514350" indent="-514350">
              <a:buFont typeface="+mj-lt"/>
              <a:buAutoNum type="arabicPeriod"/>
            </a:pPr>
            <a:r>
              <a:rPr lang="en-AU" dirty="0" smtClean="0"/>
              <a:t>Asia and Australia’s relationship with Asia [A]</a:t>
            </a:r>
          </a:p>
          <a:p>
            <a:pPr marL="514350" indent="-514350">
              <a:buFont typeface="+mj-lt"/>
              <a:buAutoNum type="arabicPeriod"/>
            </a:pPr>
            <a:r>
              <a:rPr lang="en-AU" dirty="0" smtClean="0"/>
              <a:t>Civics and citizenship [CC]</a:t>
            </a:r>
          </a:p>
          <a:p>
            <a:pPr marL="514350" indent="-514350">
              <a:buFont typeface="+mj-lt"/>
              <a:buAutoNum type="arabicPeriod"/>
            </a:pPr>
            <a:r>
              <a:rPr lang="en-AU" dirty="0" smtClean="0"/>
              <a:t>Critical and </a:t>
            </a:r>
            <a:r>
              <a:rPr lang="en-AU" dirty="0"/>
              <a:t>c</a:t>
            </a:r>
            <a:r>
              <a:rPr lang="en-AU" dirty="0" smtClean="0"/>
              <a:t>reative thinking [CCT]</a:t>
            </a:r>
          </a:p>
          <a:p>
            <a:pPr marL="514350" indent="-514350">
              <a:buFont typeface="+mj-lt"/>
              <a:buAutoNum type="arabicPeriod"/>
            </a:pPr>
            <a:r>
              <a:rPr lang="en-AU" dirty="0" smtClean="0"/>
              <a:t>Difference and diversity [DD]</a:t>
            </a:r>
          </a:p>
          <a:p>
            <a:pPr marL="514350" indent="-514350">
              <a:buFont typeface="+mj-lt"/>
              <a:buAutoNum type="arabicPeriod"/>
            </a:pPr>
            <a:r>
              <a:rPr lang="en-AU" dirty="0" smtClean="0"/>
              <a:t>Ethical understanding [EU]</a:t>
            </a:r>
          </a:p>
          <a:p>
            <a:pPr marL="514350" indent="-514350">
              <a:buFont typeface="+mj-lt"/>
              <a:buAutoNum type="arabicPeriod"/>
            </a:pPr>
            <a:r>
              <a:rPr lang="en-AU" dirty="0" smtClean="0"/>
              <a:t>Information and communication technologies [ICT]</a:t>
            </a:r>
          </a:p>
        </p:txBody>
      </p:sp>
    </p:spTree>
    <p:extLst>
      <p:ext uri="{BB962C8B-B14F-4D97-AF65-F5344CB8AC3E}">
        <p14:creationId xmlns:p14="http://schemas.microsoft.com/office/powerpoint/2010/main" val="28722206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4" name="Picture 4" descr="Aboriginal Flag"/>
          <p:cNvPicPr>
            <a:picLocks noChangeAspect="1" noChangeArrowheads="1"/>
          </p:cNvPicPr>
          <p:nvPr/>
        </p:nvPicPr>
        <p:blipFill>
          <a:blip r:embed="rId3" cstate="print"/>
          <a:srcRect/>
          <a:stretch>
            <a:fillRect/>
          </a:stretch>
        </p:blipFill>
        <p:spPr bwMode="auto">
          <a:xfrm>
            <a:off x="-180088" y="0"/>
            <a:ext cx="9466995" cy="6858000"/>
          </a:xfrm>
          <a:prstGeom prst="rect">
            <a:avLst/>
          </a:prstGeom>
          <a:noFill/>
        </p:spPr>
      </p:pic>
      <p:sp>
        <p:nvSpPr>
          <p:cNvPr id="2" name="Rectangle 1"/>
          <p:cNvSpPr/>
          <p:nvPr/>
        </p:nvSpPr>
        <p:spPr>
          <a:xfrm>
            <a:off x="0" y="0"/>
            <a:ext cx="9144000" cy="6709529"/>
          </a:xfrm>
          <a:prstGeom prst="rect">
            <a:avLst/>
          </a:prstGeom>
        </p:spPr>
        <p:txBody>
          <a:bodyPr wrap="square">
            <a:spAutoFit/>
          </a:bodyPr>
          <a:lstStyle/>
          <a:p>
            <a:endParaRPr lang="en-AU" sz="2400" dirty="0" smtClean="0">
              <a:solidFill>
                <a:schemeClr val="bg1"/>
              </a:solidFill>
            </a:endParaRPr>
          </a:p>
          <a:p>
            <a:r>
              <a:rPr lang="en-AU" sz="2400" dirty="0" err="1" smtClean="0">
                <a:solidFill>
                  <a:schemeClr val="bg1"/>
                </a:solidFill>
                <a:effectLst>
                  <a:outerShdw blurRad="38100" dist="38100" dir="2700000" algn="tl">
                    <a:srgbClr val="000000">
                      <a:alpha val="43137"/>
                    </a:srgbClr>
                  </a:outerShdw>
                </a:effectLst>
              </a:rPr>
              <a:t>Conﬁdent</a:t>
            </a:r>
            <a:r>
              <a:rPr lang="en-AU" sz="2400" dirty="0" smtClean="0">
                <a:solidFill>
                  <a:schemeClr val="bg1"/>
                </a:solidFill>
                <a:effectLst>
                  <a:outerShdw blurRad="38100" dist="38100" dir="2700000" algn="tl">
                    <a:srgbClr val="000000">
                      <a:alpha val="43137"/>
                    </a:srgbClr>
                  </a:outerShdw>
                </a:effectLst>
              </a:rPr>
              <a:t> and creative individuals understand and acknow</a:t>
            </a:r>
            <a:r>
              <a:rPr lang="en-AU" sz="2400" dirty="0" smtClean="0">
                <a:solidFill>
                  <a:schemeClr val="bg1"/>
                </a:solidFill>
              </a:rPr>
              <a:t>ledge </a:t>
            </a:r>
          </a:p>
          <a:p>
            <a:pPr algn="r"/>
            <a:endParaRPr lang="en-AU" sz="2800" b="1" dirty="0" smtClean="0">
              <a:solidFill>
                <a:srgbClr val="FF0000"/>
              </a:solidFill>
            </a:endParaRPr>
          </a:p>
          <a:p>
            <a:pPr algn="r"/>
            <a:endParaRPr lang="en-AU" sz="2400" b="1" dirty="0" smtClean="0">
              <a:solidFill>
                <a:srgbClr val="FF0000"/>
              </a:solidFill>
            </a:endParaRPr>
          </a:p>
          <a:p>
            <a:pPr algn="r"/>
            <a:r>
              <a:rPr lang="en-AU" sz="2400" b="1" dirty="0" smtClean="0">
                <a:solidFill>
                  <a:srgbClr val="FF0000"/>
                </a:solidFill>
              </a:rPr>
              <a:t>the value of </a:t>
            </a:r>
          </a:p>
          <a:p>
            <a:pPr algn="r"/>
            <a:r>
              <a:rPr lang="en-AU" sz="2400" b="1" dirty="0" smtClean="0">
                <a:solidFill>
                  <a:srgbClr val="FF0000"/>
                </a:solidFill>
              </a:rPr>
              <a:t>Indigenous cultures</a:t>
            </a:r>
            <a:endParaRPr lang="en-AU" sz="2400"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endParaRPr lang="en-AU" dirty="0" smtClean="0">
              <a:solidFill>
                <a:srgbClr val="FFFF00"/>
              </a:solidFill>
            </a:endParaRPr>
          </a:p>
          <a:p>
            <a:r>
              <a:rPr lang="en-AU" sz="2400" b="1" dirty="0" smtClean="0">
                <a:solidFill>
                  <a:srgbClr val="FFFF00"/>
                </a:solidFill>
              </a:rPr>
              <a:t>and possess the knowledge, </a:t>
            </a:r>
          </a:p>
          <a:p>
            <a:r>
              <a:rPr lang="en-AU" sz="2400" b="1" dirty="0" smtClean="0">
                <a:solidFill>
                  <a:srgbClr val="FFFF00"/>
                </a:solidFill>
              </a:rPr>
              <a:t>skills and understanding to </a:t>
            </a:r>
          </a:p>
          <a:p>
            <a:r>
              <a:rPr lang="en-AU" sz="2400" b="1" dirty="0" smtClean="0">
                <a:solidFill>
                  <a:srgbClr val="FFFF00"/>
                </a:solidFill>
              </a:rPr>
              <a:t>contribute to, and beneﬁt from</a:t>
            </a:r>
            <a:r>
              <a:rPr lang="en-AU" sz="2400" b="1" smtClean="0">
                <a:solidFill>
                  <a:srgbClr val="FFFF00"/>
                </a:solidFill>
              </a:rPr>
              <a:t>,                           </a:t>
            </a:r>
            <a:r>
              <a:rPr lang="en-AU" sz="2400" b="1" smtClean="0"/>
              <a:t>reconciliation </a:t>
            </a:r>
            <a:r>
              <a:rPr lang="en-AU" sz="2400" b="1" dirty="0" smtClean="0"/>
              <a:t>between </a:t>
            </a:r>
          </a:p>
          <a:p>
            <a:pPr algn="r"/>
            <a:r>
              <a:rPr lang="en-AU" sz="2400" b="1" dirty="0" smtClean="0"/>
              <a:t>Indigenous and non-Indigenous </a:t>
            </a:r>
          </a:p>
          <a:p>
            <a:pPr algn="r"/>
            <a:r>
              <a:rPr lang="en-AU" sz="2400" b="1" dirty="0" smtClean="0"/>
              <a:t>Australians</a:t>
            </a:r>
            <a:endParaRPr lang="en-AU" sz="2400" b="1" dirty="0"/>
          </a:p>
        </p:txBody>
      </p:sp>
    </p:spTree>
    <p:extLst>
      <p:ext uri="{BB962C8B-B14F-4D97-AF65-F5344CB8AC3E}">
        <p14:creationId xmlns:p14="http://schemas.microsoft.com/office/powerpoint/2010/main" val="1379687349"/>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99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60000"/>
              <a:lumOff val="40000"/>
            </a:schemeClr>
          </a:solidFill>
          <a:effectLst>
            <a:glow rad="228600">
              <a:schemeClr val="accent4">
                <a:satMod val="175000"/>
                <a:alpha val="40000"/>
              </a:schemeClr>
            </a:glow>
          </a:effectLst>
          <a:scene3d>
            <a:camera prst="orthographicFront"/>
            <a:lightRig rig="threePt" dir="t"/>
          </a:scene3d>
          <a:sp3d>
            <a:bevelT/>
          </a:sp3d>
        </p:spPr>
        <p:txBody>
          <a:bodyPr/>
          <a:lstStyle/>
          <a:p>
            <a:r>
              <a:rPr lang="en-AU" dirty="0" smtClean="0"/>
              <a:t>Cross-curriculum areas</a:t>
            </a:r>
            <a:endParaRPr lang="en-AU" dirty="0"/>
          </a:p>
        </p:txBody>
      </p:sp>
      <p:sp>
        <p:nvSpPr>
          <p:cNvPr id="3" name="Content Placeholder 2"/>
          <p:cNvSpPr>
            <a:spLocks noGrp="1"/>
          </p:cNvSpPr>
          <p:nvPr>
            <p:ph idx="1"/>
          </p:nvPr>
        </p:nvSpPr>
        <p:spPr>
          <a:solidFill>
            <a:srgbClr val="92D050"/>
          </a:solidFill>
          <a:scene3d>
            <a:camera prst="orthographicFront"/>
            <a:lightRig rig="threePt" dir="t"/>
          </a:scene3d>
          <a:sp3d>
            <a:bevelT/>
          </a:sp3d>
        </p:spPr>
        <p:txBody>
          <a:bodyPr>
            <a:normAutofit/>
          </a:bodyPr>
          <a:lstStyle/>
          <a:p>
            <a:pPr marL="628650" indent="-628650">
              <a:buFont typeface="+mj-lt"/>
              <a:buAutoNum type="arabicPeriod" startAt="8"/>
            </a:pPr>
            <a:r>
              <a:rPr lang="en-AU" dirty="0" smtClean="0"/>
              <a:t>Intercultural understanding [IU]</a:t>
            </a:r>
          </a:p>
          <a:p>
            <a:pPr marL="628650" indent="-628650">
              <a:buFont typeface="+mj-lt"/>
              <a:buAutoNum type="arabicPeriod" startAt="8"/>
            </a:pPr>
            <a:r>
              <a:rPr lang="en-AU" dirty="0" smtClean="0"/>
              <a:t>Literacy [L]</a:t>
            </a:r>
          </a:p>
          <a:p>
            <a:pPr marL="628650" indent="-628650">
              <a:buFont typeface="+mj-lt"/>
              <a:buAutoNum type="arabicPeriod" startAt="8"/>
            </a:pPr>
            <a:r>
              <a:rPr lang="en-AU" dirty="0" smtClean="0"/>
              <a:t>Numeracy [N]</a:t>
            </a:r>
          </a:p>
          <a:p>
            <a:pPr marL="628650" indent="-628650">
              <a:buFont typeface="+mj-lt"/>
              <a:buAutoNum type="arabicPeriod" startAt="8"/>
            </a:pPr>
            <a:r>
              <a:rPr lang="en-AU" dirty="0" smtClean="0"/>
              <a:t>Personal and social competence [PSC]</a:t>
            </a:r>
          </a:p>
          <a:p>
            <a:pPr marL="628650" indent="-628650">
              <a:buFont typeface="+mj-lt"/>
              <a:buAutoNum type="arabicPeriod" startAt="8"/>
            </a:pPr>
            <a:r>
              <a:rPr lang="en-AU" dirty="0" smtClean="0"/>
              <a:t>Sustainability and Environment [SE]</a:t>
            </a:r>
          </a:p>
          <a:p>
            <a:pPr marL="628650" indent="-628650">
              <a:buFont typeface="+mj-lt"/>
              <a:buAutoNum type="arabicPeriod" startAt="8"/>
            </a:pPr>
            <a:r>
              <a:rPr lang="en-AU" dirty="0" smtClean="0"/>
              <a:t>Work and enterprise [WE]</a:t>
            </a:r>
            <a:endParaRPr lang="en-AU" dirty="0"/>
          </a:p>
        </p:txBody>
      </p:sp>
    </p:spTree>
    <p:extLst>
      <p:ext uri="{BB962C8B-B14F-4D97-AF65-F5344CB8AC3E}">
        <p14:creationId xmlns:p14="http://schemas.microsoft.com/office/powerpoint/2010/main" val="251471749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600"/>
            <a:ext cx="8064896" cy="778098"/>
          </a:xfrm>
          <a:solidFill>
            <a:schemeClr val="accent1">
              <a:lumMod val="40000"/>
              <a:lumOff val="60000"/>
            </a:schemeClr>
          </a:solidFill>
          <a:scene3d>
            <a:camera prst="orthographicFront"/>
            <a:lightRig rig="threePt" dir="t"/>
          </a:scene3d>
          <a:sp3d>
            <a:bevelT w="165100" prst="coolSlant"/>
          </a:sp3d>
        </p:spPr>
        <p:txBody>
          <a:bodyPr>
            <a:noAutofit/>
          </a:bodyPr>
          <a:lstStyle/>
          <a:p>
            <a:r>
              <a:rPr lang="en-AU" sz="3200" b="1" dirty="0" smtClean="0">
                <a:latin typeface="Arial" pitchFamily="34" charset="0"/>
                <a:cs typeface="Arial" pitchFamily="34" charset="0"/>
              </a:rPr>
              <a:t>NSW Timeframe</a:t>
            </a:r>
            <a:endParaRPr lang="en-AU" sz="3200" b="1" dirty="0"/>
          </a:p>
        </p:txBody>
      </p:sp>
      <p:grpSp>
        <p:nvGrpSpPr>
          <p:cNvPr id="15" name="Group 14"/>
          <p:cNvGrpSpPr/>
          <p:nvPr/>
        </p:nvGrpSpPr>
        <p:grpSpPr>
          <a:xfrm>
            <a:off x="111505" y="930690"/>
            <a:ext cx="8923284" cy="5040560"/>
            <a:chOff x="157652" y="1765744"/>
            <a:chExt cx="8923284" cy="2683153"/>
          </a:xfrm>
        </p:grpSpPr>
        <p:sp>
          <p:nvSpPr>
            <p:cNvPr id="7" name="TextBox 6"/>
            <p:cNvSpPr txBox="1"/>
            <p:nvPr/>
          </p:nvSpPr>
          <p:spPr>
            <a:xfrm>
              <a:off x="186609" y="3864122"/>
              <a:ext cx="716735" cy="584775"/>
            </a:xfrm>
            <a:prstGeom prst="rect">
              <a:avLst/>
            </a:prstGeom>
            <a:noFill/>
          </p:spPr>
          <p:txBody>
            <a:bodyPr wrap="none" rtlCol="0">
              <a:spAutoFit/>
            </a:bodyPr>
            <a:lstStyle/>
            <a:p>
              <a:r>
                <a:rPr lang="en-AU" b="1" dirty="0" smtClean="0"/>
                <a:t>2011</a:t>
              </a:r>
            </a:p>
            <a:p>
              <a:r>
                <a:rPr lang="en-AU" sz="1400" b="1" dirty="0" smtClean="0"/>
                <a:t>Term 4</a:t>
              </a:r>
            </a:p>
          </p:txBody>
        </p:sp>
        <p:sp>
          <p:nvSpPr>
            <p:cNvPr id="8" name="TextBox 7"/>
            <p:cNvSpPr txBox="1"/>
            <p:nvPr/>
          </p:nvSpPr>
          <p:spPr>
            <a:xfrm>
              <a:off x="1591005" y="3864122"/>
              <a:ext cx="720903" cy="369332"/>
            </a:xfrm>
            <a:prstGeom prst="rect">
              <a:avLst/>
            </a:prstGeom>
            <a:noFill/>
          </p:spPr>
          <p:txBody>
            <a:bodyPr wrap="none" rtlCol="0">
              <a:spAutoFit/>
            </a:bodyPr>
            <a:lstStyle/>
            <a:p>
              <a:r>
                <a:rPr lang="en-AU" b="1" dirty="0" smtClean="0"/>
                <a:t>2012</a:t>
              </a:r>
              <a:endParaRPr lang="en-AU" b="1" dirty="0"/>
            </a:p>
          </p:txBody>
        </p:sp>
        <p:sp>
          <p:nvSpPr>
            <p:cNvPr id="9" name="TextBox 8"/>
            <p:cNvSpPr txBox="1"/>
            <p:nvPr/>
          </p:nvSpPr>
          <p:spPr>
            <a:xfrm>
              <a:off x="4826435" y="3864122"/>
              <a:ext cx="718851" cy="369332"/>
            </a:xfrm>
            <a:prstGeom prst="rect">
              <a:avLst/>
            </a:prstGeom>
            <a:noFill/>
          </p:spPr>
          <p:txBody>
            <a:bodyPr wrap="none" rtlCol="0">
              <a:spAutoFit/>
            </a:bodyPr>
            <a:lstStyle/>
            <a:p>
              <a:r>
                <a:rPr lang="en-AU" b="1" dirty="0" smtClean="0"/>
                <a:t>2013</a:t>
              </a:r>
              <a:endParaRPr lang="en-AU" b="1" dirty="0"/>
            </a:p>
          </p:txBody>
        </p:sp>
        <p:sp>
          <p:nvSpPr>
            <p:cNvPr id="13" name="Right Arrow 12"/>
            <p:cNvSpPr/>
            <p:nvPr/>
          </p:nvSpPr>
          <p:spPr>
            <a:xfrm>
              <a:off x="157654" y="1765744"/>
              <a:ext cx="8923282" cy="2412155"/>
            </a:xfrm>
            <a:prstGeom prst="rightArrow">
              <a:avLst>
                <a:gd name="adj1" fmla="val 74138"/>
                <a:gd name="adj2" fmla="val 23276"/>
              </a:avLst>
            </a:prstGeom>
            <a:solidFill>
              <a:srgbClr val="7030A0"/>
            </a:solidFill>
            <a:ln>
              <a:noFill/>
            </a:ln>
            <a:effectLst>
              <a:outerShdw blurRad="50800" dist="38100" dir="2700000" algn="tl" rotWithShape="0">
                <a:prstClr val="black">
                  <a:alpha val="40000"/>
                </a:prstClr>
              </a:outerShdw>
            </a:effectLst>
            <a:scene3d>
              <a:camera prst="perspectiveRelaxed"/>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p:cNvSpPr txBox="1"/>
            <p:nvPr/>
          </p:nvSpPr>
          <p:spPr>
            <a:xfrm>
              <a:off x="1003503" y="2308930"/>
              <a:ext cx="4523184" cy="707886"/>
            </a:xfrm>
            <a:prstGeom prst="rect">
              <a:avLst/>
            </a:prstGeom>
            <a:solidFill>
              <a:srgbClr val="92D050"/>
            </a:solidFill>
            <a:effectLst>
              <a:reflection blurRad="6350" stA="52000" endA="300" endPos="35000" dir="5400000" sy="-100000" algn="bl" rotWithShape="0"/>
            </a:effectLst>
            <a:scene3d>
              <a:camera prst="perspectiveHeroicExtremeRightFacing"/>
              <a:lightRig rig="threePt" dir="t"/>
            </a:scene3d>
          </p:spPr>
          <p:txBody>
            <a:bodyPr wrap="square" rtlCol="0">
              <a:spAutoFit/>
            </a:bodyPr>
            <a:lstStyle/>
            <a:p>
              <a:pPr algn="ctr"/>
              <a:r>
                <a:rPr lang="en-AU" sz="2000" b="1" dirty="0" smtClean="0"/>
                <a:t>Familiarisation with syllabuses and preparation for implementation</a:t>
              </a:r>
              <a:endParaRPr lang="en-AU" sz="2000" b="1" dirty="0"/>
            </a:p>
          </p:txBody>
        </p:sp>
        <p:sp>
          <p:nvSpPr>
            <p:cNvPr id="16" name="Rectangle 15"/>
            <p:cNvSpPr/>
            <p:nvPr/>
          </p:nvSpPr>
          <p:spPr>
            <a:xfrm>
              <a:off x="157652" y="3825783"/>
              <a:ext cx="63062" cy="346841"/>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Rectangle 17"/>
            <p:cNvSpPr/>
            <p:nvPr/>
          </p:nvSpPr>
          <p:spPr>
            <a:xfrm>
              <a:off x="1566072" y="3825783"/>
              <a:ext cx="63062" cy="346841"/>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9" name="Rectangle 18"/>
            <p:cNvSpPr/>
            <p:nvPr/>
          </p:nvSpPr>
          <p:spPr>
            <a:xfrm>
              <a:off x="4792842" y="3825783"/>
              <a:ext cx="63062" cy="346841"/>
            </a:xfrm>
            <a:prstGeom prst="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Right Arrow 19"/>
            <p:cNvSpPr/>
            <p:nvPr/>
          </p:nvSpPr>
          <p:spPr>
            <a:xfrm>
              <a:off x="4871542" y="2885095"/>
              <a:ext cx="3846786" cy="930165"/>
            </a:xfrm>
            <a:prstGeom prst="rightArrow">
              <a:avLst>
                <a:gd name="adj1" fmla="val 80232"/>
                <a:gd name="adj2" fmla="val 33958"/>
              </a:avLst>
            </a:prstGeom>
            <a:solidFill>
              <a:srgbClr val="FFC000"/>
            </a:solidFill>
            <a:ln>
              <a:noFill/>
            </a:ln>
            <a:scene3d>
              <a:camera prst="isometricOffAxis1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TextBox 11"/>
            <p:cNvSpPr txBox="1"/>
            <p:nvPr/>
          </p:nvSpPr>
          <p:spPr>
            <a:xfrm>
              <a:off x="5122203" y="3042354"/>
              <a:ext cx="3339313" cy="540650"/>
            </a:xfrm>
            <a:prstGeom prst="rect">
              <a:avLst/>
            </a:prstGeom>
            <a:noFill/>
            <a:effectLst>
              <a:reflection blurRad="6350" stA="52000" endA="300" endPos="35000" dir="5400000" sy="-100000" algn="bl" rotWithShape="0"/>
            </a:effectLst>
          </p:spPr>
          <p:txBody>
            <a:bodyPr wrap="square" rtlCol="0">
              <a:spAutoFit/>
            </a:bodyPr>
            <a:lstStyle/>
            <a:p>
              <a:pPr algn="ctr"/>
              <a:endParaRPr lang="en-AU" sz="2000" b="1" dirty="0" smtClean="0"/>
            </a:p>
            <a:p>
              <a:pPr algn="ctr"/>
              <a:r>
                <a:rPr lang="en-AU" sz="2000" b="1" dirty="0" smtClean="0"/>
                <a:t>NSW </a:t>
              </a:r>
              <a:r>
                <a:rPr lang="en-AU" sz="2000" b="1" dirty="0" smtClean="0"/>
                <a:t>Minister will determine  implementation timeframe</a:t>
              </a:r>
              <a:endParaRPr lang="en-AU" sz="2000" b="1" dirty="0"/>
            </a:p>
          </p:txBody>
        </p:sp>
      </p:grpSp>
      <p:sp>
        <p:nvSpPr>
          <p:cNvPr id="4" name="Right Arrow 3"/>
          <p:cNvSpPr/>
          <p:nvPr/>
        </p:nvSpPr>
        <p:spPr>
          <a:xfrm>
            <a:off x="4746694" y="1340768"/>
            <a:ext cx="833417" cy="2304256"/>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68541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http://biblestudyforyou.com/wp-content/uploads/2011/01/Anthropomorphism-hand-of-God-300x197.jpg"/>
          <p:cNvPicPr/>
          <p:nvPr/>
        </p:nvPicPr>
        <p:blipFill>
          <a:blip r:embed="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0" y="0"/>
            <a:ext cx="9144000" cy="6857999"/>
          </a:xfrm>
          <a:prstGeom prst="rect">
            <a:avLst/>
          </a:prstGeom>
          <a:noFill/>
          <a:extLst>
            <a:ext uri="{909E8E84-426E-40DD-AFC4-6F175D3DCCD1}">
              <a14:hiddenFill xmlns:a14="http://schemas.microsoft.com/office/drawing/2010/main">
                <a:solidFill>
                  <a:srgbClr val="FFFFFF"/>
                </a:solidFill>
              </a14:hiddenFill>
            </a:ext>
          </a:extLst>
        </p:spPr>
      </p:pic>
      <p:sp>
        <p:nvSpPr>
          <p:cNvPr id="8" name="Lightning Bolt 7"/>
          <p:cNvSpPr/>
          <p:nvPr/>
        </p:nvSpPr>
        <p:spPr>
          <a:xfrm>
            <a:off x="179512" y="1412776"/>
            <a:ext cx="6696744" cy="2736304"/>
          </a:xfrm>
          <a:prstGeom prst="lightningBolt">
            <a:avLst/>
          </a:prstGeom>
          <a:solidFill>
            <a:schemeClr val="accent4">
              <a:lumMod val="75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 </a:t>
            </a:r>
            <a:endParaRPr lang="en-AU" dirty="0"/>
          </a:p>
        </p:txBody>
      </p:sp>
      <p:sp>
        <p:nvSpPr>
          <p:cNvPr id="7" name="Cloud 6"/>
          <p:cNvSpPr/>
          <p:nvPr/>
        </p:nvSpPr>
        <p:spPr>
          <a:xfrm>
            <a:off x="107504" y="0"/>
            <a:ext cx="4824536" cy="1916832"/>
          </a:xfrm>
          <a:prstGeom prst="cloud">
            <a:avLst/>
          </a:prstGeom>
          <a:solidFill>
            <a:schemeClr val="accent4">
              <a:lumMod val="60000"/>
              <a:lumOff val="4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aphicFrame>
        <p:nvGraphicFramePr>
          <p:cNvPr id="4" name="Diagram 3"/>
          <p:cNvGraphicFramePr/>
          <p:nvPr>
            <p:extLst>
              <p:ext uri="{D42A27DB-BD31-4B8C-83A1-F6EECF244321}">
                <p14:modId xmlns:p14="http://schemas.microsoft.com/office/powerpoint/2010/main" val="3472411710"/>
              </p:ext>
            </p:extLst>
          </p:nvPr>
        </p:nvGraphicFramePr>
        <p:xfrm>
          <a:off x="188660" y="3501008"/>
          <a:ext cx="856895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ectangle 5"/>
          <p:cNvSpPr/>
          <p:nvPr/>
        </p:nvSpPr>
        <p:spPr>
          <a:xfrm>
            <a:off x="592168" y="260648"/>
            <a:ext cx="4572000" cy="1477328"/>
          </a:xfrm>
          <a:prstGeom prst="rect">
            <a:avLst/>
          </a:prstGeom>
        </p:spPr>
        <p:txBody>
          <a:bodyPr>
            <a:spAutoFit/>
          </a:bodyPr>
          <a:lstStyle/>
          <a:p>
            <a:r>
              <a:rPr lang="en-AU" b="1" dirty="0" smtClean="0"/>
              <a:t>Objectives: through responding to and </a:t>
            </a:r>
          </a:p>
          <a:p>
            <a:r>
              <a:rPr lang="en-AU" b="1" dirty="0" smtClean="0"/>
              <a:t>composing a wide range of texts and </a:t>
            </a:r>
          </a:p>
          <a:p>
            <a:r>
              <a:rPr lang="en-AU" b="1" dirty="0" smtClean="0"/>
              <a:t>through the close study of texts, students </a:t>
            </a:r>
          </a:p>
          <a:p>
            <a:r>
              <a:rPr lang="en-AU" b="1" dirty="0" smtClean="0"/>
              <a:t>will develop skills, knowledge and </a:t>
            </a:r>
          </a:p>
          <a:p>
            <a:r>
              <a:rPr lang="en-AU" b="1" dirty="0" smtClean="0"/>
              <a:t>understanding in order to: </a:t>
            </a:r>
          </a:p>
        </p:txBody>
      </p:sp>
      <p:sp>
        <p:nvSpPr>
          <p:cNvPr id="9" name="TextBox 8"/>
          <p:cNvSpPr txBox="1"/>
          <p:nvPr/>
        </p:nvSpPr>
        <p:spPr>
          <a:xfrm>
            <a:off x="827584" y="1749445"/>
            <a:ext cx="4336584" cy="1938992"/>
          </a:xfrm>
          <a:prstGeom prst="rect">
            <a:avLst/>
          </a:prstGeom>
          <a:noFill/>
        </p:spPr>
        <p:txBody>
          <a:bodyPr wrap="square" rtlCol="0">
            <a:spAutoFit/>
          </a:bodyPr>
          <a:lstStyle/>
          <a:p>
            <a:r>
              <a:rPr lang="en-AU" sz="2000" b="1" dirty="0" smtClean="0">
                <a:solidFill>
                  <a:srgbClr val="FFFF00"/>
                </a:solidFill>
                <a:effectLst>
                  <a:outerShdw blurRad="38100" dist="38100" dir="2700000" algn="tl">
                    <a:srgbClr val="000000">
                      <a:alpha val="43137"/>
                    </a:srgbClr>
                  </a:outerShdw>
                </a:effectLst>
              </a:rPr>
              <a:t>think  in</a:t>
            </a:r>
            <a:r>
              <a:rPr lang="en-AU" sz="2000" b="1" dirty="0" smtClean="0">
                <a:solidFill>
                  <a:srgbClr val="FFFF00"/>
                </a:solidFill>
                <a:effectLst>
                  <a:outerShdw blurRad="38100" dist="38100" dir="2700000" algn="tl">
                    <a:srgbClr val="000000">
                      <a:alpha val="43137"/>
                    </a:srgbClr>
                  </a:outerShdw>
                </a:effectLst>
              </a:rPr>
              <a:t> </a:t>
            </a:r>
            <a:r>
              <a:rPr lang="en-AU" sz="2000" b="1" dirty="0">
                <a:solidFill>
                  <a:srgbClr val="FFFF00"/>
                </a:solidFill>
                <a:effectLst>
                  <a:outerShdw blurRad="38100" dist="38100" dir="2700000" algn="tl">
                    <a:srgbClr val="000000">
                      <a:alpha val="43137"/>
                    </a:srgbClr>
                  </a:outerShdw>
                </a:effectLst>
              </a:rPr>
              <a:t>ways </a:t>
            </a:r>
            <a:r>
              <a:rPr lang="en-AU" sz="2000" b="1" dirty="0" smtClean="0">
                <a:solidFill>
                  <a:srgbClr val="FFFF00"/>
                </a:solidFill>
                <a:effectLst>
                  <a:outerShdw blurRad="38100" dist="38100" dir="2700000" algn="tl">
                    <a:srgbClr val="000000">
                      <a:alpha val="43137"/>
                    </a:srgbClr>
                  </a:outerShdw>
                </a:effectLst>
              </a:rPr>
              <a:t>that are</a:t>
            </a:r>
            <a:endParaRPr lang="en-AU" sz="2000" b="1" dirty="0">
              <a:solidFill>
                <a:srgbClr val="FFFF00"/>
              </a:solidFill>
              <a:effectLst>
                <a:outerShdw blurRad="38100" dist="38100" dir="2700000" algn="tl">
                  <a:srgbClr val="000000">
                    <a:alpha val="43137"/>
                  </a:srgbClr>
                </a:outerShdw>
              </a:effectLst>
            </a:endParaRPr>
          </a:p>
          <a:p>
            <a:pPr algn="ctr"/>
            <a:r>
              <a:rPr lang="en-AU" sz="2000" b="1" dirty="0">
                <a:solidFill>
                  <a:srgbClr val="FFFF00"/>
                </a:solidFill>
                <a:effectLst>
                  <a:outerShdw blurRad="38100" dist="38100" dir="2700000" algn="tl">
                    <a:srgbClr val="000000">
                      <a:alpha val="43137"/>
                    </a:srgbClr>
                  </a:outerShdw>
                </a:effectLst>
              </a:rPr>
              <a:t>   </a:t>
            </a:r>
            <a:r>
              <a:rPr lang="en-AU" sz="2000" b="1" dirty="0" smtClean="0">
                <a:solidFill>
                  <a:srgbClr val="FFFF00"/>
                </a:solidFill>
                <a:effectLst>
                  <a:outerShdw blurRad="38100" dist="38100" dir="2700000" algn="tl">
                    <a:srgbClr val="000000">
                      <a:alpha val="43137"/>
                    </a:srgbClr>
                  </a:outerShdw>
                </a:effectLst>
              </a:rPr>
              <a:t>imaginative,</a:t>
            </a:r>
          </a:p>
          <a:p>
            <a:pPr algn="ctr"/>
            <a:r>
              <a:rPr lang="en-AU" sz="2000" b="1" dirty="0" smtClean="0">
                <a:solidFill>
                  <a:srgbClr val="FFFF00"/>
                </a:solidFill>
                <a:effectLst>
                  <a:outerShdw blurRad="38100" dist="38100" dir="2700000" algn="tl">
                    <a:srgbClr val="000000">
                      <a:alpha val="43137"/>
                    </a:srgbClr>
                  </a:outerShdw>
                </a:effectLst>
              </a:rPr>
              <a:t> creative, </a:t>
            </a:r>
          </a:p>
          <a:p>
            <a:pPr algn="ctr"/>
            <a:r>
              <a:rPr lang="en-AU" sz="2000" b="1" dirty="0" smtClean="0">
                <a:solidFill>
                  <a:srgbClr val="FFFF00"/>
                </a:solidFill>
                <a:effectLst>
                  <a:outerShdw blurRad="38100" dist="38100" dir="2700000" algn="tl">
                    <a:srgbClr val="000000">
                      <a:alpha val="43137"/>
                    </a:srgbClr>
                  </a:outerShdw>
                </a:effectLst>
              </a:rPr>
              <a:t>                                 interpretive and</a:t>
            </a:r>
          </a:p>
          <a:p>
            <a:pPr algn="ctr"/>
            <a:r>
              <a:rPr lang="en-AU" sz="2000" b="1" dirty="0">
                <a:solidFill>
                  <a:srgbClr val="FFFF00"/>
                </a:solidFill>
                <a:effectLst>
                  <a:outerShdw blurRad="38100" dist="38100" dir="2700000" algn="tl">
                    <a:srgbClr val="000000">
                      <a:alpha val="43137"/>
                    </a:srgbClr>
                  </a:outerShdw>
                </a:effectLst>
              </a:rPr>
              <a:t> </a:t>
            </a:r>
            <a:r>
              <a:rPr lang="en-AU" sz="2000" b="1" dirty="0" smtClean="0">
                <a:solidFill>
                  <a:srgbClr val="FFFF00"/>
                </a:solidFill>
                <a:effectLst>
                  <a:outerShdw blurRad="38100" dist="38100" dir="2700000" algn="tl">
                    <a:srgbClr val="000000">
                      <a:alpha val="43137"/>
                    </a:srgbClr>
                  </a:outerShdw>
                </a:effectLst>
              </a:rPr>
              <a:t>    </a:t>
            </a:r>
          </a:p>
          <a:p>
            <a:pPr algn="ctr"/>
            <a:r>
              <a:rPr lang="en-AU" sz="2000" b="1" dirty="0">
                <a:solidFill>
                  <a:srgbClr val="FFFF00"/>
                </a:solidFill>
                <a:effectLst>
                  <a:outerShdw blurRad="38100" dist="38100" dir="2700000" algn="tl">
                    <a:srgbClr val="000000">
                      <a:alpha val="43137"/>
                    </a:srgbClr>
                  </a:outerShdw>
                </a:effectLst>
              </a:rPr>
              <a:t> </a:t>
            </a:r>
            <a:r>
              <a:rPr lang="en-AU" sz="2000" b="1" dirty="0" smtClean="0">
                <a:solidFill>
                  <a:srgbClr val="FFFF00"/>
                </a:solidFill>
                <a:effectLst>
                  <a:outerShdw blurRad="38100" dist="38100" dir="2700000" algn="tl">
                    <a:srgbClr val="000000">
                      <a:alpha val="43137"/>
                    </a:srgbClr>
                  </a:outerShdw>
                </a:effectLst>
              </a:rPr>
              <a:t>                                                     critical  </a:t>
            </a:r>
          </a:p>
        </p:txBody>
      </p:sp>
      <p:sp>
        <p:nvSpPr>
          <p:cNvPr id="10" name="TextBox 9"/>
          <p:cNvSpPr txBox="1"/>
          <p:nvPr/>
        </p:nvSpPr>
        <p:spPr>
          <a:xfrm>
            <a:off x="179512" y="5013176"/>
            <a:ext cx="1013996" cy="369332"/>
          </a:xfrm>
          <a:prstGeom prst="rect">
            <a:avLst/>
          </a:prstGeom>
          <a:noFill/>
        </p:spPr>
        <p:txBody>
          <a:bodyPr wrap="none" rtlCol="0">
            <a:spAutoFit/>
          </a:bodyPr>
          <a:lstStyle/>
          <a:p>
            <a:r>
              <a:rPr lang="en-AU" b="1" dirty="0" smtClean="0"/>
              <a:t>ENe-10c</a:t>
            </a:r>
            <a:endParaRPr lang="en-AU" b="1" dirty="0"/>
          </a:p>
        </p:txBody>
      </p:sp>
      <p:sp>
        <p:nvSpPr>
          <p:cNvPr id="11" name="TextBox 10"/>
          <p:cNvSpPr txBox="1"/>
          <p:nvPr/>
        </p:nvSpPr>
        <p:spPr>
          <a:xfrm>
            <a:off x="3131840" y="4293096"/>
            <a:ext cx="901209" cy="369332"/>
          </a:xfrm>
          <a:prstGeom prst="rect">
            <a:avLst/>
          </a:prstGeom>
          <a:noFill/>
        </p:spPr>
        <p:txBody>
          <a:bodyPr wrap="none" rtlCol="0">
            <a:spAutoFit/>
          </a:bodyPr>
          <a:lstStyle/>
          <a:p>
            <a:r>
              <a:rPr lang="en-AU" b="1" dirty="0" smtClean="0"/>
              <a:t>EN3-7c</a:t>
            </a:r>
            <a:endParaRPr lang="en-AU" b="1" dirty="0"/>
          </a:p>
        </p:txBody>
      </p:sp>
      <p:sp>
        <p:nvSpPr>
          <p:cNvPr id="12" name="TextBox 11"/>
          <p:cNvSpPr txBox="1"/>
          <p:nvPr/>
        </p:nvSpPr>
        <p:spPr>
          <a:xfrm>
            <a:off x="6156176" y="3569563"/>
            <a:ext cx="898003" cy="369332"/>
          </a:xfrm>
          <a:prstGeom prst="rect">
            <a:avLst/>
          </a:prstGeom>
          <a:noFill/>
        </p:spPr>
        <p:txBody>
          <a:bodyPr wrap="none" rtlCol="0">
            <a:spAutoFit/>
          </a:bodyPr>
          <a:lstStyle/>
          <a:p>
            <a:r>
              <a:rPr lang="en-AU" b="1" dirty="0" smtClean="0"/>
              <a:t>EN5-5c</a:t>
            </a:r>
            <a:endParaRPr lang="en-AU" b="1" dirty="0"/>
          </a:p>
        </p:txBody>
      </p:sp>
      <p:sp>
        <p:nvSpPr>
          <p:cNvPr id="13" name="Right Arrow 12"/>
          <p:cNvSpPr/>
          <p:nvPr/>
        </p:nvSpPr>
        <p:spPr>
          <a:xfrm>
            <a:off x="483548" y="6057292"/>
            <a:ext cx="8208912" cy="800708"/>
          </a:xfrm>
          <a:prstGeom prst="rightArrow">
            <a:avLst/>
          </a:prstGeom>
          <a:solidFill>
            <a:srgbClr val="7030A0"/>
          </a:solidFill>
          <a:effectLst>
            <a:glow rad="228600">
              <a:schemeClr val="accent6">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dirty="0">
                <a:effectLst>
                  <a:outerShdw blurRad="38100" dist="38100" dir="2700000" algn="tl">
                    <a:srgbClr val="000000">
                      <a:alpha val="43137"/>
                    </a:srgbClr>
                  </a:outerShdw>
                </a:effectLst>
              </a:rPr>
              <a:t>w</a:t>
            </a:r>
            <a:r>
              <a:rPr lang="en-AU" sz="2800" b="1" dirty="0" smtClean="0">
                <a:effectLst>
                  <a:outerShdw blurRad="38100" dist="38100" dir="2700000" algn="tl">
                    <a:srgbClr val="000000">
                      <a:alpha val="43137"/>
                    </a:srgbClr>
                  </a:outerShdw>
                </a:effectLst>
              </a:rPr>
              <a:t>hen responding to and composing texts</a:t>
            </a:r>
            <a:endParaRPr lang="en-AU" sz="2800" b="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0690379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b="1" dirty="0"/>
              <a:t>The big picture of the Australian Curriculum</a:t>
            </a:r>
            <a:endParaRPr lang="en-AU" dirty="0"/>
          </a:p>
        </p:txBody>
      </p:sp>
      <p:sp>
        <p:nvSpPr>
          <p:cNvPr id="3" name="Subtitle 2"/>
          <p:cNvSpPr>
            <a:spLocks noGrp="1"/>
          </p:cNvSpPr>
          <p:nvPr>
            <p:ph type="subTitle" idx="1"/>
          </p:nvPr>
        </p:nvSpPr>
        <p:spPr/>
        <p:txBody>
          <a:bodyPr/>
          <a:lstStyle/>
          <a:p>
            <a:endParaRPr lang="en-AU"/>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9392"/>
            <a:ext cx="9193522" cy="6813376"/>
          </a:xfrm>
          <a:prstGeom prst="rect">
            <a:avLst/>
          </a:prstGeom>
        </p:spPr>
      </p:pic>
      <p:sp>
        <p:nvSpPr>
          <p:cNvPr id="7" name="Rectangle 6"/>
          <p:cNvSpPr/>
          <p:nvPr/>
        </p:nvSpPr>
        <p:spPr>
          <a:xfrm>
            <a:off x="-27973" y="2967335"/>
            <a:ext cx="9199954" cy="1569660"/>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9600" b="1" cap="all" spc="0" dirty="0" smtClean="0">
                <a:ln w="0"/>
                <a:solidFill>
                  <a:srgbClr val="FFFF00"/>
                </a:solidFill>
                <a:effectLst>
                  <a:outerShdw blurRad="38100" dist="38100" dir="2700000" algn="tl">
                    <a:srgbClr val="000000">
                      <a:alpha val="43137"/>
                    </a:srgbClr>
                  </a:outerShdw>
                  <a:reflection blurRad="12700" stA="50000" endPos="50000" dist="5000" dir="5400000" sy="-100000" rotWithShape="0"/>
                </a:effectLst>
              </a:rPr>
              <a:t>The Big Picture</a:t>
            </a:r>
            <a:endParaRPr lang="en-US" sz="9600" b="1" cap="all" spc="0" dirty="0">
              <a:ln w="0"/>
              <a:solidFill>
                <a:srgbClr val="FFFF00"/>
              </a:solidFill>
              <a:effectLst>
                <a:outerShdw blurRad="38100" dist="38100" dir="2700000" algn="tl">
                  <a:srgbClr val="000000">
                    <a:alpha val="43137"/>
                  </a:srgbClr>
                </a:outerShdw>
                <a:reflection blurRad="12700" stA="50000" endPos="50000" dist="5000" dir="5400000" sy="-100000" rotWithShape="0"/>
              </a:effectLst>
            </a:endParaRPr>
          </a:p>
        </p:txBody>
      </p:sp>
    </p:spTree>
    <p:extLst>
      <p:ext uri="{BB962C8B-B14F-4D97-AF65-F5344CB8AC3E}">
        <p14:creationId xmlns:p14="http://schemas.microsoft.com/office/powerpoint/2010/main" val="7845915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idx="1"/>
          </p:nvPr>
        </p:nvPicPr>
        <p:blipFill>
          <a:blip r:embed="rId2" cstate="print">
            <a:extLst>
              <a:ext uri="{28A0092B-C50C-407E-A947-70E740481C1C}">
                <a14:useLocalDpi xmlns:a14="http://schemas.microsoft.com/office/drawing/2010/main" val="0"/>
              </a:ext>
            </a:extLst>
          </a:blip>
          <a:srcRect l="5844" r="5844"/>
          <a:stretch>
            <a:fillRect/>
          </a:stretch>
        </p:blipFill>
        <p:spPr>
          <a:xfrm>
            <a:off x="1" y="-326778"/>
            <a:ext cx="9143999" cy="7184778"/>
          </a:xfrm>
        </p:spPr>
      </p:pic>
      <p:sp>
        <p:nvSpPr>
          <p:cNvPr id="8" name="TextBox 7"/>
          <p:cNvSpPr txBox="1"/>
          <p:nvPr/>
        </p:nvSpPr>
        <p:spPr>
          <a:xfrm>
            <a:off x="3635896" y="2636912"/>
            <a:ext cx="1898277" cy="923330"/>
          </a:xfrm>
          <a:prstGeom prst="rect">
            <a:avLst/>
          </a:prstGeom>
          <a:noFill/>
        </p:spPr>
        <p:txBody>
          <a:bodyPr wrap="none" rtlCol="0">
            <a:spAutoFit/>
          </a:bodyPr>
          <a:lstStyle/>
          <a:p>
            <a:r>
              <a:rPr lang="en-AU" sz="5400" dirty="0" smtClean="0"/>
              <a:t>WHY?</a:t>
            </a:r>
            <a:endParaRPr lang="en-AU" sz="5400" dirty="0"/>
          </a:p>
        </p:txBody>
      </p:sp>
    </p:spTree>
    <p:extLst>
      <p:ext uri="{BB962C8B-B14F-4D97-AF65-F5344CB8AC3E}">
        <p14:creationId xmlns:p14="http://schemas.microsoft.com/office/powerpoint/2010/main" val="285594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1232">
                                          <p:stCondLst>
                                            <p:cond delay="0"/>
                                          </p:stCondLst>
                                        </p:cTn>
                                        <p:tgtEl>
                                          <p:spTgt spid="8">
                                            <p:txEl>
                                              <p:pRg st="0" end="0"/>
                                            </p:txEl>
                                          </p:spTgt>
                                        </p:tgtEl>
                                      </p:cBhvr>
                                    </p:animEffect>
                                    <p:anim calcmode="lin" valueType="num">
                                      <p:cBhvr>
                                        <p:cTn id="8" dur="3872" tmFilter="0,0; 0.14,0.36; 0.43,0.73; 0.71,0.91; 1.0,1.0">
                                          <p:stCondLst>
                                            <p:cond delay="0"/>
                                          </p:stCondLst>
                                        </p:cTn>
                                        <p:tgtEl>
                                          <p:spTgt spid="8">
                                            <p:txEl>
                                              <p:pRg st="0" end="0"/>
                                            </p:txEl>
                                          </p:spTgt>
                                        </p:tgtEl>
                                        <p:attrNameLst>
                                          <p:attrName>ppt_x</p:attrName>
                                        </p:attrNameLst>
                                      </p:cBhvr>
                                      <p:tavLst>
                                        <p:tav tm="0">
                                          <p:val>
                                            <p:strVal val="#ppt_x-0.25"/>
                                          </p:val>
                                        </p:tav>
                                        <p:tav tm="100000">
                                          <p:val>
                                            <p:strVal val="#ppt_x"/>
                                          </p:val>
                                        </p:tav>
                                      </p:tavLst>
                                    </p:anim>
                                    <p:anim calcmode="lin" valueType="num">
                                      <p:cBhvr>
                                        <p:cTn id="9" dur="1411" tmFilter="0.0,0.0; 0.25,0.07; 0.50,0.2; 0.75,0.467; 1.0,1.0">
                                          <p:stCondLst>
                                            <p:cond delay="0"/>
                                          </p:stCondLst>
                                        </p:cTn>
                                        <p:tgtEl>
                                          <p:spTgt spid="8">
                                            <p:txEl>
                                              <p:pRg st="0" end="0"/>
                                            </p:txEl>
                                          </p:spTgt>
                                        </p:tgtEl>
                                        <p:attrNameLst>
                                          <p:attrName>ppt_y</p:attrName>
                                        </p:attrNameLst>
                                      </p:cBhvr>
                                      <p:tavLst>
                                        <p:tav tm="0" fmla="#ppt_y-sin(pi*$)/3">
                                          <p:val>
                                            <p:fltVal val="0.5"/>
                                          </p:val>
                                        </p:tav>
                                        <p:tav tm="100000">
                                          <p:val>
                                            <p:fltVal val="1"/>
                                          </p:val>
                                        </p:tav>
                                      </p:tavLst>
                                    </p:anim>
                                    <p:anim calcmode="lin" valueType="num">
                                      <p:cBhvr>
                                        <p:cTn id="10" dur="1411" tmFilter="0, 0; 0.125,0.2665; 0.25,0.4; 0.375,0.465; 0.5,0.5;  0.625,0.535; 0.75,0.6; 0.875,0.7335; 1,1">
                                          <p:stCondLst>
                                            <p:cond delay="1411"/>
                                          </p:stCondLst>
                                        </p:cTn>
                                        <p:tgtEl>
                                          <p:spTgt spid="8">
                                            <p:txEl>
                                              <p:pRg st="0" end="0"/>
                                            </p:txEl>
                                          </p:spTgt>
                                        </p:tgtEl>
                                        <p:attrNameLst>
                                          <p:attrName>ppt_y</p:attrName>
                                        </p:attrNameLst>
                                      </p:cBhvr>
                                      <p:tavLst>
                                        <p:tav tm="0" fmla="#ppt_y-sin(pi*$)/9">
                                          <p:val>
                                            <p:fltVal val="0"/>
                                          </p:val>
                                        </p:tav>
                                        <p:tav tm="100000">
                                          <p:val>
                                            <p:fltVal val="1"/>
                                          </p:val>
                                        </p:tav>
                                      </p:tavLst>
                                    </p:anim>
                                    <p:anim calcmode="lin" valueType="num">
                                      <p:cBhvr>
                                        <p:cTn id="11" dur="705" tmFilter="0, 0; 0.125,0.2665; 0.25,0.4; 0.375,0.465; 0.5,0.5;  0.625,0.535; 0.75,0.6; 0.875,0.7335; 1,1">
                                          <p:stCondLst>
                                            <p:cond delay="2814"/>
                                          </p:stCondLst>
                                        </p:cTn>
                                        <p:tgtEl>
                                          <p:spTgt spid="8">
                                            <p:txEl>
                                              <p:pRg st="0" end="0"/>
                                            </p:txEl>
                                          </p:spTgt>
                                        </p:tgtEl>
                                        <p:attrNameLst>
                                          <p:attrName>ppt_y</p:attrName>
                                        </p:attrNameLst>
                                      </p:cBhvr>
                                      <p:tavLst>
                                        <p:tav tm="0" fmla="#ppt_y-sin(pi*$)/27">
                                          <p:val>
                                            <p:fltVal val="0"/>
                                          </p:val>
                                        </p:tav>
                                        <p:tav tm="100000">
                                          <p:val>
                                            <p:fltVal val="1"/>
                                          </p:val>
                                        </p:tav>
                                      </p:tavLst>
                                    </p:anim>
                                    <p:anim calcmode="lin" valueType="num">
                                      <p:cBhvr>
                                        <p:cTn id="12" dur="349" tmFilter="0, 0; 0.125,0.2665; 0.25,0.4; 0.375,0.465; 0.5,0.5;  0.625,0.535; 0.75,0.6; 0.875,0.7335; 1,1">
                                          <p:stCondLst>
                                            <p:cond delay="3519"/>
                                          </p:stCondLst>
                                        </p:cTn>
                                        <p:tgtEl>
                                          <p:spTgt spid="8">
                                            <p:txEl>
                                              <p:pRg st="0" end="0"/>
                                            </p:txEl>
                                          </p:spTgt>
                                        </p:tgtEl>
                                        <p:attrNameLst>
                                          <p:attrName>ppt_y</p:attrName>
                                        </p:attrNameLst>
                                      </p:cBhvr>
                                      <p:tavLst>
                                        <p:tav tm="0" fmla="#ppt_y-sin(pi*$)/81">
                                          <p:val>
                                            <p:fltVal val="0"/>
                                          </p:val>
                                        </p:tav>
                                        <p:tav tm="100000">
                                          <p:val>
                                            <p:fltVal val="1"/>
                                          </p:val>
                                        </p:tav>
                                      </p:tavLst>
                                    </p:anim>
                                    <p:animScale>
                                      <p:cBhvr>
                                        <p:cTn id="13" dur="55">
                                          <p:stCondLst>
                                            <p:cond delay="1381"/>
                                          </p:stCondLst>
                                        </p:cTn>
                                        <p:tgtEl>
                                          <p:spTgt spid="8">
                                            <p:txEl>
                                              <p:pRg st="0" end="0"/>
                                            </p:txEl>
                                          </p:spTgt>
                                        </p:tgtEl>
                                      </p:cBhvr>
                                      <p:to x="100000" y="60000"/>
                                    </p:animScale>
                                    <p:animScale>
                                      <p:cBhvr>
                                        <p:cTn id="14" dur="353" decel="50000">
                                          <p:stCondLst>
                                            <p:cond delay="1437"/>
                                          </p:stCondLst>
                                        </p:cTn>
                                        <p:tgtEl>
                                          <p:spTgt spid="8">
                                            <p:txEl>
                                              <p:pRg st="0" end="0"/>
                                            </p:txEl>
                                          </p:spTgt>
                                        </p:tgtEl>
                                      </p:cBhvr>
                                      <p:to x="100000" y="100000"/>
                                    </p:animScale>
                                    <p:animScale>
                                      <p:cBhvr>
                                        <p:cTn id="15" dur="55">
                                          <p:stCondLst>
                                            <p:cond delay="2788"/>
                                          </p:stCondLst>
                                        </p:cTn>
                                        <p:tgtEl>
                                          <p:spTgt spid="8">
                                            <p:txEl>
                                              <p:pRg st="0" end="0"/>
                                            </p:txEl>
                                          </p:spTgt>
                                        </p:tgtEl>
                                      </p:cBhvr>
                                      <p:to x="100000" y="80000"/>
                                    </p:animScale>
                                    <p:animScale>
                                      <p:cBhvr>
                                        <p:cTn id="16" dur="353" decel="50000">
                                          <p:stCondLst>
                                            <p:cond delay="2843"/>
                                          </p:stCondLst>
                                        </p:cTn>
                                        <p:tgtEl>
                                          <p:spTgt spid="8">
                                            <p:txEl>
                                              <p:pRg st="0" end="0"/>
                                            </p:txEl>
                                          </p:spTgt>
                                        </p:tgtEl>
                                      </p:cBhvr>
                                      <p:to x="100000" y="100000"/>
                                    </p:animScale>
                                    <p:animScale>
                                      <p:cBhvr>
                                        <p:cTn id="17" dur="55">
                                          <p:stCondLst>
                                            <p:cond delay="3489"/>
                                          </p:stCondLst>
                                        </p:cTn>
                                        <p:tgtEl>
                                          <p:spTgt spid="8">
                                            <p:txEl>
                                              <p:pRg st="0" end="0"/>
                                            </p:txEl>
                                          </p:spTgt>
                                        </p:tgtEl>
                                      </p:cBhvr>
                                      <p:to x="100000" y="90000"/>
                                    </p:animScale>
                                    <p:animScale>
                                      <p:cBhvr>
                                        <p:cTn id="18" dur="353" decel="50000">
                                          <p:stCondLst>
                                            <p:cond delay="3544"/>
                                          </p:stCondLst>
                                        </p:cTn>
                                        <p:tgtEl>
                                          <p:spTgt spid="8">
                                            <p:txEl>
                                              <p:pRg st="0" end="0"/>
                                            </p:txEl>
                                          </p:spTgt>
                                        </p:tgtEl>
                                      </p:cBhvr>
                                      <p:to x="100000" y="100000"/>
                                    </p:animScale>
                                    <p:animScale>
                                      <p:cBhvr>
                                        <p:cTn id="19" dur="55">
                                          <p:stCondLst>
                                            <p:cond delay="3842"/>
                                          </p:stCondLst>
                                        </p:cTn>
                                        <p:tgtEl>
                                          <p:spTgt spid="8">
                                            <p:txEl>
                                              <p:pRg st="0" end="0"/>
                                            </p:txEl>
                                          </p:spTgt>
                                        </p:tgtEl>
                                      </p:cBhvr>
                                      <p:to x="100000" y="95000"/>
                                    </p:animScale>
                                    <p:animScale>
                                      <p:cBhvr>
                                        <p:cTn id="20" dur="353" decel="50000">
                                          <p:stCondLst>
                                            <p:cond delay="3897"/>
                                          </p:stCondLst>
                                        </p:cTn>
                                        <p:tgtEl>
                                          <p:spTgt spid="8">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ipersevere1.files.wordpress.com/2012/01/life-changing.jpg"/>
          <p:cNvPicPr>
            <a:picLocks noChangeAspect="1" noChangeArrowheads="1"/>
          </p:cNvPicPr>
          <p:nvPr/>
        </p:nvPicPr>
        <p:blipFill>
          <a:blip r:embed="rId3" cstate="print"/>
          <a:srcRect/>
          <a:stretch>
            <a:fillRect/>
          </a:stretch>
        </p:blipFill>
        <p:spPr bwMode="auto">
          <a:xfrm>
            <a:off x="-27420" y="0"/>
            <a:ext cx="9158322" cy="6858000"/>
          </a:xfrm>
          <a:prstGeom prst="rect">
            <a:avLst/>
          </a:prstGeom>
          <a:noFill/>
        </p:spPr>
      </p:pic>
    </p:spTree>
    <p:extLst>
      <p:ext uri="{BB962C8B-B14F-4D97-AF65-F5344CB8AC3E}">
        <p14:creationId xmlns:p14="http://schemas.microsoft.com/office/powerpoint/2010/main" val="3012528575"/>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3.bp.blogspot.com/-ZYlMvCcK83Y/TrQq81sovbI/AAAAAAAAC6U/l41KT4y7R3Q/s1600/New+ideas+and+old+ideas.png"/>
          <p:cNvPicPr>
            <a:picLocks noChangeAspect="1" noChangeArrowheads="1"/>
          </p:cNvPicPr>
          <p:nvPr/>
        </p:nvPicPr>
        <p:blipFill>
          <a:blip r:embed="rId3" cstate="print"/>
          <a:srcRect/>
          <a:stretch>
            <a:fillRect/>
          </a:stretch>
        </p:blipFill>
        <p:spPr bwMode="auto">
          <a:xfrm>
            <a:off x="-612576" y="-285776"/>
            <a:ext cx="10297144" cy="7586709"/>
          </a:xfrm>
          <a:prstGeom prst="rect">
            <a:avLst/>
          </a:prstGeom>
          <a:noFill/>
        </p:spPr>
      </p:pic>
    </p:spTree>
    <p:extLst>
      <p:ext uri="{BB962C8B-B14F-4D97-AF65-F5344CB8AC3E}">
        <p14:creationId xmlns:p14="http://schemas.microsoft.com/office/powerpoint/2010/main" val="3574178813"/>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99FF99"/>
        </a:soli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7389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969920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3999" cy="6857999"/>
            <a:chOff x="0" y="0"/>
            <a:chExt cx="9143999" cy="6857999"/>
          </a:xfrm>
        </p:grpSpPr>
        <p:pic>
          <p:nvPicPr>
            <p:cNvPr id="4" name="Picture 3" descr="http://www.etftrends.com/wp-content/uploads/2010/04/reform.jpg"/>
            <p:cNvPicPr/>
            <p:nvPr/>
          </p:nvPicPr>
          <p:blipFill>
            <a:blip r:embed="rId3" cstate="print"/>
            <a:srcRect l="17753" t="10843" r="10234" b="13253"/>
            <a:stretch>
              <a:fillRect/>
            </a:stretch>
          </p:blipFill>
          <p:spPr bwMode="auto">
            <a:xfrm>
              <a:off x="0" y="0"/>
              <a:ext cx="9143999" cy="6857999"/>
            </a:xfrm>
            <a:prstGeom prst="rect">
              <a:avLst/>
            </a:prstGeom>
            <a:noFill/>
            <a:ln w="9525">
              <a:noFill/>
              <a:miter lim="800000"/>
              <a:headEnd/>
              <a:tailEnd/>
            </a:ln>
          </p:spPr>
        </p:pic>
        <p:sp>
          <p:nvSpPr>
            <p:cNvPr id="2" name="Rectangle 1"/>
            <p:cNvSpPr/>
            <p:nvPr/>
          </p:nvSpPr>
          <p:spPr>
            <a:xfrm rot="641962">
              <a:off x="3602041" y="1645834"/>
              <a:ext cx="3663203" cy="2862322"/>
            </a:xfrm>
            <a:prstGeom prst="rect">
              <a:avLst/>
            </a:prstGeom>
          </p:spPr>
          <p:txBody>
            <a:bodyPr wrap="square">
              <a:spAutoFit/>
            </a:bodyPr>
            <a:lstStyle/>
            <a:p>
              <a:r>
                <a:rPr lang="en-AU" dirty="0" smtClean="0"/>
                <a:t> </a:t>
              </a:r>
              <a:r>
                <a:rPr lang="en-AU" b="1" dirty="0" smtClean="0"/>
                <a:t>Goal 1:</a:t>
              </a:r>
            </a:p>
            <a:p>
              <a:r>
                <a:rPr lang="en-AU" dirty="0" smtClean="0"/>
                <a:t>  </a:t>
              </a:r>
              <a:r>
                <a:rPr lang="en-AU" dirty="0" smtClean="0">
                  <a:effectLst>
                    <a:outerShdw blurRad="38100" dist="38100" dir="2700000" algn="tl">
                      <a:srgbClr val="000000">
                        <a:alpha val="43137"/>
                      </a:srgbClr>
                    </a:outerShdw>
                  </a:effectLst>
                </a:rPr>
                <a:t>Australian schooling </a:t>
              </a:r>
            </a:p>
            <a:p>
              <a:r>
                <a:rPr lang="en-AU" dirty="0" smtClean="0">
                  <a:effectLst>
                    <a:outerShdw blurRad="38100" dist="38100" dir="2700000" algn="tl">
                      <a:srgbClr val="000000">
                        <a:alpha val="43137"/>
                      </a:srgbClr>
                    </a:outerShdw>
                  </a:effectLst>
                </a:rPr>
                <a:t>  promotes equity and </a:t>
              </a:r>
            </a:p>
            <a:p>
              <a:r>
                <a:rPr lang="en-AU" dirty="0" smtClean="0">
                  <a:effectLst>
                    <a:outerShdw blurRad="38100" dist="38100" dir="2700000" algn="tl">
                      <a:srgbClr val="000000">
                        <a:alpha val="43137"/>
                      </a:srgbClr>
                    </a:outerShdw>
                  </a:effectLst>
                </a:rPr>
                <a:t>excellence</a:t>
              </a:r>
            </a:p>
            <a:p>
              <a:r>
                <a:rPr lang="en-AU" dirty="0" smtClean="0"/>
                <a:t>  </a:t>
              </a:r>
              <a:r>
                <a:rPr lang="en-AU" b="1" dirty="0" smtClean="0"/>
                <a:t>Goal 2: </a:t>
              </a:r>
            </a:p>
            <a:p>
              <a:r>
                <a:rPr lang="en-AU" dirty="0" smtClean="0"/>
                <a:t>   </a:t>
              </a:r>
              <a:r>
                <a:rPr lang="en-AU" dirty="0" smtClean="0">
                  <a:effectLst>
                    <a:outerShdw blurRad="38100" dist="38100" dir="2700000" algn="tl">
                      <a:srgbClr val="000000">
                        <a:alpha val="43137"/>
                      </a:srgbClr>
                    </a:outerShdw>
                  </a:effectLst>
                </a:rPr>
                <a:t>All young Australians become:              </a:t>
              </a:r>
            </a:p>
            <a:p>
              <a:pPr lvl="1">
                <a:buFont typeface="Arial" pitchFamily="34" charset="0"/>
                <a:buChar char="•"/>
              </a:pPr>
              <a:r>
                <a:rPr lang="en-AU" dirty="0" smtClean="0">
                  <a:effectLst>
                    <a:outerShdw blurRad="38100" dist="38100" dir="2700000" algn="tl">
                      <a:srgbClr val="000000">
                        <a:alpha val="43137"/>
                      </a:srgbClr>
                    </a:outerShdw>
                  </a:effectLst>
                </a:rPr>
                <a:t>  successful learners</a:t>
              </a:r>
            </a:p>
            <a:p>
              <a:pPr lvl="1">
                <a:buFont typeface="Arial" pitchFamily="34" charset="0"/>
                <a:buChar char="•"/>
              </a:pPr>
              <a:r>
                <a:rPr lang="en-AU" dirty="0" smtClean="0">
                  <a:effectLst>
                    <a:outerShdw blurRad="38100" dist="38100" dir="2700000" algn="tl">
                      <a:srgbClr val="000000">
                        <a:alpha val="43137"/>
                      </a:srgbClr>
                    </a:outerShdw>
                  </a:effectLst>
                </a:rPr>
                <a:t>  </a:t>
              </a:r>
              <a:r>
                <a:rPr lang="en-AU" dirty="0" err="1" smtClean="0">
                  <a:effectLst>
                    <a:outerShdw blurRad="38100" dist="38100" dir="2700000" algn="tl">
                      <a:srgbClr val="000000">
                        <a:alpha val="43137"/>
                      </a:srgbClr>
                    </a:outerShdw>
                  </a:effectLst>
                </a:rPr>
                <a:t>conﬁdent</a:t>
              </a:r>
              <a:r>
                <a:rPr lang="en-AU" dirty="0" smtClean="0">
                  <a:effectLst>
                    <a:outerShdw blurRad="38100" dist="38100" dir="2700000" algn="tl">
                      <a:srgbClr val="000000">
                        <a:alpha val="43137"/>
                      </a:srgbClr>
                    </a:outerShdw>
                  </a:effectLst>
                </a:rPr>
                <a:t> and creative        individuals</a:t>
              </a:r>
            </a:p>
            <a:p>
              <a:pPr lvl="1">
                <a:buFont typeface="Arial" pitchFamily="34" charset="0"/>
                <a:buChar char="•"/>
              </a:pPr>
              <a:r>
                <a:rPr lang="en-AU" dirty="0" smtClean="0"/>
                <a:t> </a:t>
              </a:r>
              <a:r>
                <a:rPr lang="en-AU" dirty="0" smtClean="0">
                  <a:effectLst>
                    <a:outerShdw blurRad="38100" dist="38100" dir="2700000" algn="tl">
                      <a:srgbClr val="000000">
                        <a:alpha val="43137"/>
                      </a:srgbClr>
                    </a:outerShdw>
                  </a:effectLst>
                </a:rPr>
                <a:t>active and informed </a:t>
              </a:r>
              <a:r>
                <a:rPr lang="en-AU" dirty="0" smtClean="0">
                  <a:effectLst>
                    <a:outerShdw blurRad="38100" dist="38100" dir="2700000" algn="tl">
                      <a:srgbClr val="000000">
                        <a:alpha val="43137"/>
                      </a:srgbClr>
                    </a:outerShdw>
                  </a:effectLst>
                </a:rPr>
                <a:t>citizens</a:t>
              </a:r>
              <a:endParaRPr lang="en-AU" dirty="0">
                <a:effectLst>
                  <a:outerShdw blurRad="38100" dist="38100" dir="2700000" algn="tl">
                    <a:srgbClr val="000000">
                      <a:alpha val="43137"/>
                    </a:srgbClr>
                  </a:outerShdw>
                </a:effectLst>
              </a:endParaRPr>
            </a:p>
          </p:txBody>
        </p:sp>
      </p:grpSp>
    </p:spTree>
    <p:extLst>
      <p:ext uri="{BB962C8B-B14F-4D97-AF65-F5344CB8AC3E}">
        <p14:creationId xmlns:p14="http://schemas.microsoft.com/office/powerpoint/2010/main" val="3251173712"/>
      </p:ext>
    </p:extLst>
  </p:cSld>
  <p:clrMapOvr>
    <a:masterClrMapping/>
  </p:clrMapOvr>
  <mc:AlternateContent xmlns:mc="http://schemas.openxmlformats.org/markup-compatibility/2006">
    <mc:Choice xmlns:p14="http://schemas.microsoft.com/office/powerpoint/2010/main" Requires="p14">
      <p:transition spd="slow" p14:dur="2000" advClick="0" advTm="20000"/>
    </mc:Choice>
    <mc:Fallback>
      <p:transition spd="slow" advClick="0" advTm="2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404664"/>
            <a:ext cx="4914900" cy="752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539" y="1556792"/>
            <a:ext cx="3389709"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548071"/>
            <a:ext cx="3312368" cy="5152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1936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1276</Words>
  <Application>Microsoft Office PowerPoint</Application>
  <PresentationFormat>On-screen Show (4:3)</PresentationFormat>
  <Paragraphs>179</Paragraphs>
  <Slides>22</Slides>
  <Notes>12</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Custom Design</vt:lpstr>
      <vt:lpstr>Acknowledgement of Country</vt:lpstr>
      <vt:lpstr>PowerPoint Presentation</vt:lpstr>
      <vt:lpstr>The big picture of the Australian Curriculum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21st Century Learners</vt:lpstr>
      <vt:lpstr>PowerPoint Presentation</vt:lpstr>
      <vt:lpstr>Cross-curriculum areas in the BoS Syllabuses</vt:lpstr>
      <vt:lpstr>Cross-curriculum areas</vt:lpstr>
      <vt:lpstr>Cross-curriculum areas</vt:lpstr>
      <vt:lpstr>NSW Timeframe</vt:lpstr>
      <vt:lpstr>PowerPoint Presentation</vt:lpstr>
    </vt:vector>
  </TitlesOfParts>
  <Company>NSW, Department of Education and Training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big picture of the Australian Curriculum</dc:title>
  <dc:creator>Russell, Brad</dc:creator>
  <cp:lastModifiedBy>Russell, Brad</cp:lastModifiedBy>
  <cp:revision>21</cp:revision>
  <dcterms:created xsi:type="dcterms:W3CDTF">2012-06-19T00:07:09Z</dcterms:created>
  <dcterms:modified xsi:type="dcterms:W3CDTF">2012-06-19T04:01:29Z</dcterms:modified>
</cp:coreProperties>
</file>